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0" r:id="rId2"/>
    <p:sldId id="321" r:id="rId3"/>
    <p:sldId id="326" r:id="rId4"/>
    <p:sldId id="320" r:id="rId5"/>
    <p:sldId id="279" r:id="rId6"/>
    <p:sldId id="330" r:id="rId7"/>
    <p:sldId id="288" r:id="rId8"/>
    <p:sldId id="332" r:id="rId9"/>
    <p:sldId id="334" r:id="rId10"/>
    <p:sldId id="335" r:id="rId11"/>
    <p:sldId id="331" r:id="rId12"/>
    <p:sldId id="329" r:id="rId13"/>
    <p:sldId id="289" r:id="rId14"/>
    <p:sldId id="336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6" r:id="rId31"/>
    <p:sldId id="325" r:id="rId32"/>
    <p:sldId id="328" r:id="rId33"/>
    <p:sldId id="322" r:id="rId34"/>
    <p:sldId id="317" r:id="rId35"/>
    <p:sldId id="319" r:id="rId36"/>
    <p:sldId id="314" r:id="rId37"/>
  </p:sldIdLst>
  <p:sldSz cx="12188825" cy="6858000"/>
  <p:notesSz cx="10234613" cy="70993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236">
          <p15:clr>
            <a:srgbClr val="A4A3A4"/>
          </p15:clr>
        </p15:guide>
        <p15:guide id="4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0730" autoAdjust="0"/>
  </p:normalViewPr>
  <p:slideViewPr>
    <p:cSldViewPr>
      <p:cViewPr varScale="1">
        <p:scale>
          <a:sx n="77" d="100"/>
          <a:sy n="77" d="100"/>
        </p:scale>
        <p:origin x="132" y="7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2088" y="-90"/>
      </p:cViewPr>
      <p:guideLst>
        <p:guide orient="horz" pos="2880"/>
        <p:guide pos="2160"/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 rtl="0"/>
            <a:fld id="{589542DA-B735-40A2-B848-9F3591D1B8D4}" type="datetime1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2023/2/21</a:t>
            </a:fld>
            <a:endParaRPr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7C119DBA-4540-49B3-8FA9-6259387ECF9E}" type="slidenum">
              <a:rPr lang="en-US" altLang="zh-TW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B435D145-8F27-4BDB-992B-B5B5267B7061}" type="datetime1">
              <a:rPr lang="zh-TW" altLang="en-US" smtClean="0"/>
              <a:pPr/>
              <a:t>2023/2/21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23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rtl="0"/>
            <a:endParaRPr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E3B36274-F2B9-4C45-BBB4-0EDF4CD651A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3195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9160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8213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4248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393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515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57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370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193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263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320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814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32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dirty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dirty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>
          <a:xfrm>
            <a:off x="8614692" y="6165304"/>
            <a:ext cx="1320059" cy="273049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13A00AA-23A8-4964-A926-E2A4EA585786}" type="datetime1">
              <a:rPr lang="zh-TW" altLang="en-US" smtClean="0"/>
              <a:pPr/>
              <a:t>2023/2/21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5137D0E-4A4F-4307-8994-C1891D747D5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009CB9-1603-4027-B1C2-355C23B4749A}" type="datetime1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24DAC6-B229-44D7-A19C-4385F5DDDD02}" type="datetime1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449272" cy="1584176"/>
          </a:xfrm>
        </p:spPr>
        <p:txBody>
          <a:bodyPr rtlCol="0">
            <a:normAutofit/>
          </a:bodyPr>
          <a:lstStyle>
            <a:lvl1pPr>
              <a:defRPr sz="4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dirty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7788" y="1828800"/>
            <a:ext cx="11449272" cy="448052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>
          <a:xfrm>
            <a:off x="1517950" y="6396311"/>
            <a:ext cx="6862462" cy="273049"/>
          </a:xfr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>
          <a:xfrm>
            <a:off x="8609012" y="6396311"/>
            <a:ext cx="1320059" cy="273049"/>
          </a:xfrm>
        </p:spPr>
        <p:txBody>
          <a:bodyPr rtlCol="0"/>
          <a:lstStyle>
            <a:lvl1pPr>
              <a:defRPr/>
            </a:lvl1pPr>
          </a:lstStyle>
          <a:p>
            <a:fld id="{C1D4C7C5-A272-4E59-8F66-D16A56C4BA37}" type="datetime1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0133012" y="6396311"/>
            <a:ext cx="990601" cy="273049"/>
          </a:xfrm>
        </p:spPr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914399"/>
          </a:xfrm>
        </p:spPr>
        <p:txBody>
          <a:bodyPr rtlCol="0" anchor="b">
            <a:noAutofit/>
          </a:bodyPr>
          <a:lstStyle>
            <a:lvl1pPr algn="l">
              <a:defRPr sz="5400" b="0" i="0" cap="none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dirty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dirty="0" smtClean="0"/>
              <a:t>按一下以編輯母片文字樣式</a:t>
            </a:r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>
          <a:xfrm>
            <a:off x="10702924" y="116632"/>
            <a:ext cx="1320059" cy="273049"/>
          </a:xfrm>
        </p:spPr>
        <p:txBody>
          <a:bodyPr rtlCol="0"/>
          <a:lstStyle>
            <a:lvl1pPr>
              <a:defRPr/>
            </a:lvl1pPr>
          </a:lstStyle>
          <a:p>
            <a:fld id="{F06F2D78-44FB-4D2C-BC95-582263E61E2C}" type="datetime1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764" y="116632"/>
            <a:ext cx="11665296" cy="1584176"/>
          </a:xfrm>
        </p:spPr>
        <p:txBody>
          <a:bodyPr rtlCol="0">
            <a:normAutofit/>
          </a:bodyPr>
          <a:lstStyle>
            <a:lvl1pPr>
              <a:defRPr sz="4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dirty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333772" y="1828800"/>
            <a:ext cx="5833794" cy="4191000"/>
          </a:xfrm>
        </p:spPr>
        <p:txBody>
          <a:bodyPr rtlCol="0">
            <a:normAutofit/>
          </a:bodyPr>
          <a:lstStyle>
            <a:lvl1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5451648" cy="4191000"/>
          </a:xfrm>
        </p:spPr>
        <p:txBody>
          <a:bodyPr rtlCol="0">
            <a:normAutofit/>
          </a:bodyPr>
          <a:lstStyle>
            <a:lvl1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0CBA86-0D08-4BF7-AB5D-106E15CAEC59}" type="datetime1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/>
          </a:p>
        </p:txBody>
      </p:sp>
      <p:sp>
        <p:nvSpPr>
          <p:cNvPr id="9" name="標題 1"/>
          <p:cNvSpPr txBox="1">
            <a:spLocks/>
          </p:cNvSpPr>
          <p:nvPr userDrawn="1"/>
        </p:nvSpPr>
        <p:spPr>
          <a:xfrm>
            <a:off x="477788" y="116632"/>
            <a:ext cx="11449272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579343-3783-454A-843D-213FDFBFCED8}" type="datetime1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3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556DF0-3AA9-4F7D-B38D-0C600B1E0905}" type="datetime1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2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1AD3E2-205C-4530-A08C-5FEFFC0FEFBE}" type="datetime1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文字預留位置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3" name="內容預留位置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9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8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641AEB-F639-4712-9D19-79001D5F9483}" type="datetime1">
              <a:rPr lang="zh-TW" altLang="en-US" smtClean="0"/>
              <a:t>2023/2/21</a:t>
            </a:fld>
            <a:endParaRPr lang="zh-TW" altLang="en-US" dirty="0"/>
          </a:p>
        </p:txBody>
      </p:sp>
      <p:sp>
        <p:nvSpPr>
          <p:cNvPr id="10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文字預留位置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3" name="圖片預留位置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dirty="0"/>
          </a:p>
        </p:txBody>
      </p:sp>
      <p:pic>
        <p:nvPicPr>
          <p:cNvPr id="9" name="圖片 4" descr="要新增影像的空白預留位置。按一下預留位置，然後選取您要新增的影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890BDBE-56DE-4264-9573-68DAED2AF6E1}" type="datetime1">
              <a:rPr lang="zh-TW" altLang="en-US" smtClean="0"/>
              <a:t>2023/2/21</a:t>
            </a:fld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.ntcu.edu.tw/front/_Reader_service/_Dissertation_s/pages.php?ID=bnRjdV9saWImX0Rpc3NlcnRhdGlvbl9z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ntcuir.ntcu.edu.tw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hyperlink" Target="mailto:libcat@mail.ntcu.edu.tw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hyperlink" Target="https://cloud.ncl.edu.tw/ntct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hyperlink" Target="https://lib.ntcu.edu.tw/files/users/2/4-&#22283;&#23478;&#22294;&#26360;&#39208;&#23416;&#20301;&#35542;&#25991;&#24310;&#24460;&#20844;&#38283;&#30003;&#35531;&#26360;.pdf" TargetMode="Externa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mailto:libcat@mail.ntcu.edu.tw" TargetMode="External"/><Relationship Id="rId9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ntcu.edu.tw/files/users/2/3-&#26412;&#26657;&#21338;&#30889;&#22763;&#35542;&#25991;&#25480;&#27402;&#26360;.do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.ntcu.edu.tw/files/users/2/4-&#22283;&#23478;&#22294;&#26360;&#39208;&#23416;&#20301;&#35542;&#25991;&#24310;&#24460;&#20844;&#38283;&#30003;&#35531;&#26360;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bcat@mail.ntcu.edu.t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.ntcu.edu.tw/front/_Reader_service/_Dissertation_s/pages.php?ID=bnRjdV9saWImX0Rpc3NlcnRhdGlvbl9z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65820" y="1371600"/>
            <a:ext cx="11161240" cy="3505200"/>
          </a:xfrm>
        </p:spPr>
        <p:txBody>
          <a:bodyPr/>
          <a:lstStyle/>
          <a:p>
            <a:r>
              <a:rPr lang="zh-TW" altLang="en-US" sz="5400" dirty="0"/>
              <a:t>畢業快易通</a:t>
            </a:r>
            <a:r>
              <a:rPr lang="en-US" altLang="zh-TW" sz="5400" dirty="0"/>
              <a:t>-</a:t>
            </a:r>
            <a:br>
              <a:rPr lang="en-US" altLang="zh-TW" sz="5400" dirty="0"/>
            </a:br>
            <a:r>
              <a:rPr lang="zh-TW" altLang="en-US" sz="5400" dirty="0"/>
              <a:t>研究生</a:t>
            </a:r>
            <a:r>
              <a:rPr lang="zh-TW" altLang="en-US" sz="5400" dirty="0" smtClean="0"/>
              <a:t>論文轉檔、上傳教學、Ｑ＆Ａ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7828" y="5085184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圖書館採編組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altLang="zh-TW" smtClean="0"/>
              <a:pPr/>
              <a:t>1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846940" y="7620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2023/3/1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85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953" y="1430410"/>
            <a:ext cx="5182323" cy="543001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51953" y="1973411"/>
            <a:ext cx="7458883" cy="44799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564" y="27194"/>
            <a:ext cx="11449272" cy="1341198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4.</a:t>
            </a:r>
            <a:r>
              <a:rPr lang="zh-TW" altLang="en-US" sz="4000" dirty="0" smtClean="0"/>
              <a:t>點選「檔案」→「另存新檔」→「瀏覽」→存檔類型選擇</a:t>
            </a:r>
            <a:r>
              <a:rPr lang="en-US" altLang="zh-TW" sz="4000" dirty="0" smtClean="0"/>
              <a:t>PDF</a:t>
            </a:r>
            <a:r>
              <a:rPr lang="zh-TW" altLang="en-US" sz="4000" dirty="0" smtClean="0"/>
              <a:t>→「儲存」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627235" y="6309320"/>
            <a:ext cx="990601" cy="273049"/>
          </a:xfrm>
        </p:spPr>
        <p:txBody>
          <a:bodyPr/>
          <a:lstStyle/>
          <a:p>
            <a:pPr rtl="0"/>
            <a:fld id="{E5137D0E-4A4F-4307-8994-C1891D747D59}" type="slidenum">
              <a:rPr lang="en-US" altLang="zh-TW" smtClean="0"/>
              <a:t>10</a:t>
            </a:fld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2451953" y="1771531"/>
            <a:ext cx="546115" cy="246468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6165340" y="5075693"/>
            <a:ext cx="1081199" cy="322389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8" name="圓角矩形圖說文字 17"/>
          <p:cNvSpPr/>
          <p:nvPr/>
        </p:nvSpPr>
        <p:spPr>
          <a:xfrm>
            <a:off x="6786573" y="4602091"/>
            <a:ext cx="1869533" cy="314737"/>
          </a:xfrm>
          <a:prstGeom prst="wedgeRoundRectCallout">
            <a:avLst>
              <a:gd name="adj1" fmla="val -36080"/>
              <a:gd name="adj2" fmla="val 9035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4.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選擇</a:t>
            </a: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PDF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類型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8254652" y="6165304"/>
            <a:ext cx="814685" cy="28054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1" name="圓角矩形圖說文字 20"/>
          <p:cNvSpPr/>
          <p:nvPr/>
        </p:nvSpPr>
        <p:spPr>
          <a:xfrm>
            <a:off x="3100024" y="1771531"/>
            <a:ext cx="936104" cy="326347"/>
          </a:xfrm>
          <a:prstGeom prst="wedgeRoundRectCallout">
            <a:avLst>
              <a:gd name="adj1" fmla="val -65578"/>
              <a:gd name="adj2" fmla="val -2430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檔案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524511" y="3618485"/>
            <a:ext cx="546115" cy="246468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7" name="圓角矩形圖說文字 16"/>
          <p:cNvSpPr/>
          <p:nvPr/>
        </p:nvSpPr>
        <p:spPr>
          <a:xfrm>
            <a:off x="3142084" y="3237203"/>
            <a:ext cx="1043566" cy="326347"/>
          </a:xfrm>
          <a:prstGeom prst="wedgeRoundRectCallout">
            <a:avLst>
              <a:gd name="adj1" fmla="val -62923"/>
              <a:gd name="adj2" fmla="val 5777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另存新案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763070" y="4173764"/>
            <a:ext cx="819174" cy="263347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2" name="圓角矩形圖說文字 21"/>
          <p:cNvSpPr/>
          <p:nvPr/>
        </p:nvSpPr>
        <p:spPr>
          <a:xfrm>
            <a:off x="3783085" y="4552643"/>
            <a:ext cx="936104" cy="326347"/>
          </a:xfrm>
          <a:prstGeom prst="wedgeRoundRectCallout">
            <a:avLst>
              <a:gd name="adj1" fmla="val -29071"/>
              <a:gd name="adj2" fmla="val -9506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3.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瀏覽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24" name="圓角矩形圖說文字 23"/>
          <p:cNvSpPr/>
          <p:nvPr/>
        </p:nvSpPr>
        <p:spPr>
          <a:xfrm>
            <a:off x="8555320" y="5707849"/>
            <a:ext cx="1028034" cy="314737"/>
          </a:xfrm>
          <a:prstGeom prst="wedgeRoundRectCallout">
            <a:avLst>
              <a:gd name="adj1" fmla="val -36080"/>
              <a:gd name="adj2" fmla="val 9035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5.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儲存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15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522413" y="3450705"/>
            <a:ext cx="6948263" cy="914399"/>
          </a:xfrm>
        </p:spPr>
        <p:txBody>
          <a:bodyPr/>
          <a:lstStyle/>
          <a:p>
            <a:pPr algn="r"/>
            <a:r>
              <a:rPr lang="zh-TW" altLang="en-US" sz="2800" dirty="0" smtClean="0"/>
              <a:t>方法</a:t>
            </a:r>
            <a:r>
              <a:rPr lang="zh-TW" altLang="en-US" sz="2800" dirty="0"/>
              <a:t>二：於轉為</a:t>
            </a:r>
            <a:r>
              <a:rPr lang="en-US" altLang="zh-TW" sz="2800" dirty="0"/>
              <a:t>pdf</a:t>
            </a:r>
            <a:r>
              <a:rPr lang="zh-TW" altLang="en-US" sz="2800" dirty="0"/>
              <a:t>後再加入浮水</a:t>
            </a:r>
            <a:r>
              <a:rPr lang="zh-TW" altLang="en-US" sz="2800" dirty="0" smtClean="0"/>
              <a:t>印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(</a:t>
            </a:r>
            <a:r>
              <a:rPr lang="zh-TW" altLang="en-US" sz="2800" dirty="0" smtClean="0"/>
              <a:t>以</a:t>
            </a:r>
            <a:r>
              <a:rPr lang="en-US" altLang="zh-TW" sz="2800" dirty="0" smtClean="0"/>
              <a:t>Adobe Acrobat Pro DC</a:t>
            </a:r>
            <a:r>
              <a:rPr lang="zh-TW" altLang="en-US" sz="2800" dirty="0" smtClean="0"/>
              <a:t>為例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11</a:t>
            </a:fld>
            <a:endParaRPr lang="zh-TW" altLang="en-US" dirty="0"/>
          </a:p>
        </p:txBody>
      </p:sp>
      <p:sp>
        <p:nvSpPr>
          <p:cNvPr id="7" name="標題 4"/>
          <p:cNvSpPr txBox="1">
            <a:spLocks/>
          </p:cNvSpPr>
          <p:nvPr/>
        </p:nvSpPr>
        <p:spPr>
          <a:xfrm>
            <a:off x="1522413" y="2323728"/>
            <a:ext cx="9756574" cy="914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none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論文轉檔及加入浮水印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760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788" y="260648"/>
            <a:ext cx="11449272" cy="1215694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1.</a:t>
            </a:r>
            <a:r>
              <a:rPr lang="zh-TW" altLang="en-US" sz="4000" dirty="0"/>
              <a:t>點選「檔案」→「另存新檔」→「瀏覽」→存檔類型選擇</a:t>
            </a:r>
            <a:r>
              <a:rPr lang="en-US" altLang="zh-TW" sz="4000" dirty="0"/>
              <a:t>PDF</a:t>
            </a:r>
            <a:r>
              <a:rPr lang="zh-TW" altLang="en-US" sz="4000" dirty="0"/>
              <a:t>→「儲存」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12</a:t>
            </a:fld>
            <a:endParaRPr lang="zh-TW" altLang="en-US" dirty="0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953" y="1430410"/>
            <a:ext cx="5182323" cy="543001"/>
          </a:xfrm>
          <a:prstGeom prst="rect">
            <a:avLst/>
          </a:prstGeom>
        </p:spPr>
      </p:pic>
      <p:pic>
        <p:nvPicPr>
          <p:cNvPr id="26" name="內容版面配置區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953" y="1973411"/>
            <a:ext cx="7458883" cy="4479925"/>
          </a:xfrm>
          <a:prstGeom prst="rect">
            <a:avLst/>
          </a:prstGeom>
        </p:spPr>
      </p:pic>
      <p:sp>
        <p:nvSpPr>
          <p:cNvPr id="27" name="圓角矩形 26"/>
          <p:cNvSpPr/>
          <p:nvPr/>
        </p:nvSpPr>
        <p:spPr>
          <a:xfrm>
            <a:off x="2451953" y="1771531"/>
            <a:ext cx="546115" cy="246468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6165340" y="5075693"/>
            <a:ext cx="1081199" cy="322389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9" name="圓角矩形圖說文字 28"/>
          <p:cNvSpPr/>
          <p:nvPr/>
        </p:nvSpPr>
        <p:spPr>
          <a:xfrm>
            <a:off x="6786573" y="4602091"/>
            <a:ext cx="1869533" cy="314737"/>
          </a:xfrm>
          <a:prstGeom prst="wedgeRoundRectCallout">
            <a:avLst>
              <a:gd name="adj1" fmla="val -36080"/>
              <a:gd name="adj2" fmla="val 9035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4.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選擇</a:t>
            </a: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PDF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類型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8254652" y="6165304"/>
            <a:ext cx="814685" cy="28054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1" name="圓角矩形圖說文字 30"/>
          <p:cNvSpPr/>
          <p:nvPr/>
        </p:nvSpPr>
        <p:spPr>
          <a:xfrm>
            <a:off x="3100024" y="1771531"/>
            <a:ext cx="936104" cy="326347"/>
          </a:xfrm>
          <a:prstGeom prst="wedgeRoundRectCallout">
            <a:avLst>
              <a:gd name="adj1" fmla="val -65578"/>
              <a:gd name="adj2" fmla="val -2430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檔案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2524511" y="3618485"/>
            <a:ext cx="546115" cy="246468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3" name="圓角矩形圖說文字 32"/>
          <p:cNvSpPr/>
          <p:nvPr/>
        </p:nvSpPr>
        <p:spPr>
          <a:xfrm>
            <a:off x="3142084" y="3237203"/>
            <a:ext cx="1043566" cy="326347"/>
          </a:xfrm>
          <a:prstGeom prst="wedgeRoundRectCallout">
            <a:avLst>
              <a:gd name="adj1" fmla="val -62923"/>
              <a:gd name="adj2" fmla="val 5777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另存新案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3763070" y="4173764"/>
            <a:ext cx="819174" cy="263347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5" name="圓角矩形圖說文字 34"/>
          <p:cNvSpPr/>
          <p:nvPr/>
        </p:nvSpPr>
        <p:spPr>
          <a:xfrm>
            <a:off x="3783085" y="4552643"/>
            <a:ext cx="936104" cy="326347"/>
          </a:xfrm>
          <a:prstGeom prst="wedgeRoundRectCallout">
            <a:avLst>
              <a:gd name="adj1" fmla="val -29071"/>
              <a:gd name="adj2" fmla="val -9506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3.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瀏覽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36" name="圓角矩形圖說文字 35"/>
          <p:cNvSpPr/>
          <p:nvPr/>
        </p:nvSpPr>
        <p:spPr>
          <a:xfrm>
            <a:off x="8555320" y="5707849"/>
            <a:ext cx="1028034" cy="314737"/>
          </a:xfrm>
          <a:prstGeom prst="wedgeRoundRectCallout">
            <a:avLst>
              <a:gd name="adj1" fmla="val -36080"/>
              <a:gd name="adj2" fmla="val 9035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5.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儲存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18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2336" y="1700808"/>
            <a:ext cx="7780054" cy="44799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5780" y="116632"/>
            <a:ext cx="11449272" cy="1224136"/>
          </a:xfrm>
        </p:spPr>
        <p:txBody>
          <a:bodyPr>
            <a:noAutofit/>
          </a:bodyPr>
          <a:lstStyle/>
          <a:p>
            <a:pPr lvl="0"/>
            <a:r>
              <a:rPr lang="en-US" altLang="zh-TW" sz="4000" dirty="0" smtClean="0"/>
              <a:t>2.</a:t>
            </a:r>
            <a:r>
              <a:rPr lang="zh-TW" altLang="en-US" sz="4000" dirty="0" smtClean="0"/>
              <a:t>使用</a:t>
            </a:r>
            <a:r>
              <a:rPr lang="en-US" altLang="zh-TW" sz="4000" dirty="0" smtClean="0"/>
              <a:t>Adobe Acrobat Pro DC</a:t>
            </a:r>
            <a:r>
              <a:rPr lang="zh-TW" altLang="en-US" sz="4000" dirty="0" smtClean="0"/>
              <a:t>開啟剛存的</a:t>
            </a:r>
            <a:r>
              <a:rPr lang="en-US" altLang="zh-TW" sz="4000" dirty="0" smtClean="0"/>
              <a:t>PDF</a:t>
            </a:r>
            <a:r>
              <a:rPr lang="zh-TW" altLang="en-US" sz="4000" dirty="0" smtClean="0"/>
              <a:t>檔→點選「編輯</a:t>
            </a:r>
            <a:r>
              <a:rPr lang="en-US" altLang="zh-TW" sz="4000" dirty="0" smtClean="0"/>
              <a:t>PDF</a:t>
            </a:r>
            <a:r>
              <a:rPr lang="zh-TW" altLang="en-US" sz="4000" dirty="0" smtClean="0"/>
              <a:t>」→「水印」→「新增」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13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8094763" y="3979025"/>
            <a:ext cx="1336923" cy="360000"/>
          </a:xfrm>
          <a:prstGeom prst="wedgeRoundRectCallout">
            <a:avLst>
              <a:gd name="adj1" fmla="val 72678"/>
              <a:gd name="adj2" fmla="val -22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編輯</a:t>
            </a: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PDF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9694812" y="3927881"/>
            <a:ext cx="419477" cy="462289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21804" y="6211821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Adobe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Acrobat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軟體可至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Adobe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官網下載試用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8073633" y="2822097"/>
            <a:ext cx="693319" cy="302541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6886500" y="2636912"/>
            <a:ext cx="904875" cy="370369"/>
          </a:xfrm>
          <a:prstGeom prst="wedgeRoundRectCallout">
            <a:avLst>
              <a:gd name="adj1" fmla="val 79823"/>
              <a:gd name="adj2" fmla="val 3014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水印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8416564" y="3136555"/>
            <a:ext cx="693319" cy="228793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5" name="圓角矩形圖說文字 14"/>
          <p:cNvSpPr/>
          <p:nvPr/>
        </p:nvSpPr>
        <p:spPr>
          <a:xfrm>
            <a:off x="7168758" y="3249290"/>
            <a:ext cx="904875" cy="370369"/>
          </a:xfrm>
          <a:prstGeom prst="wedgeRoundRectCallout">
            <a:avLst>
              <a:gd name="adj1" fmla="val 89010"/>
              <a:gd name="adj2" fmla="val -4966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3.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新增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55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3729" y="1687918"/>
            <a:ext cx="6449197" cy="44799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5780" y="116632"/>
            <a:ext cx="11449272" cy="1224136"/>
          </a:xfrm>
        </p:spPr>
        <p:txBody>
          <a:bodyPr>
            <a:noAutofit/>
          </a:bodyPr>
          <a:lstStyle/>
          <a:p>
            <a:pPr lvl="0"/>
            <a:r>
              <a:rPr lang="en-US" altLang="zh-TW" sz="4000" dirty="0" smtClean="0"/>
              <a:t>3.</a:t>
            </a:r>
            <a:r>
              <a:rPr lang="zh-TW" altLang="en-US" sz="4000" dirty="0" smtClean="0"/>
              <a:t>來源點選「檔案」→「瀏覽」→選擇</a:t>
            </a:r>
            <a:r>
              <a:rPr lang="en-US" altLang="zh-TW" sz="4000" dirty="0" smtClean="0"/>
              <a:t>pdf</a:t>
            </a:r>
            <a:r>
              <a:rPr lang="zh-TW" altLang="en-US" sz="4000" dirty="0" smtClean="0"/>
              <a:t>檔的浮水印→「開啟」→調整浮水印的外觀→點選「確定」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14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2638028" y="5111523"/>
            <a:ext cx="2448272" cy="918661"/>
          </a:xfrm>
          <a:prstGeom prst="wedgeRoundRectCallout">
            <a:avLst>
              <a:gd name="adj1" fmla="val 4017"/>
              <a:gd name="adj2" fmla="val -7476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5.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調整外觀</a:t>
            </a:r>
            <a:endParaRPr lang="en-US" altLang="zh-TW" sz="1400" b="1" kern="1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不</a:t>
            </a:r>
            <a:r>
              <a:rPr lang="zh-TW" altLang="zh-TW" sz="1400" b="1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透明度：</a:t>
            </a:r>
            <a:r>
              <a:rPr lang="en-US" altLang="zh-TW" sz="1400" b="1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100%</a:t>
            </a:r>
            <a:endParaRPr lang="zh-TW" altLang="zh-TW" sz="1400" b="1" kern="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sz="1400" b="1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相對目標頁面比例：</a:t>
            </a:r>
            <a:r>
              <a:rPr lang="en-US" altLang="zh-TW" sz="1400" b="1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100%</a:t>
            </a:r>
            <a:endParaRPr lang="zh-TW" altLang="zh-TW" sz="1400" b="1" kern="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sz="1400" b="1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位置：看起來在頁面</a:t>
            </a:r>
            <a:r>
              <a:rPr lang="zh-TW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之上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252542" y="4214209"/>
            <a:ext cx="2545726" cy="654951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2205981" y="3288145"/>
            <a:ext cx="576064" cy="26368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924600" y="3133524"/>
            <a:ext cx="904875" cy="370369"/>
          </a:xfrm>
          <a:prstGeom prst="wedgeRoundRectCallout">
            <a:avLst>
              <a:gd name="adj1" fmla="val 79823"/>
              <a:gd name="adj2" fmla="val 3014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檔案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622658" y="3275100"/>
            <a:ext cx="693319" cy="228793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5" name="圓角矩形圖說文字 14"/>
          <p:cNvSpPr/>
          <p:nvPr/>
        </p:nvSpPr>
        <p:spPr>
          <a:xfrm>
            <a:off x="5558134" y="3019127"/>
            <a:ext cx="904875" cy="342909"/>
          </a:xfrm>
          <a:prstGeom prst="wedgeRoundRectCallout">
            <a:avLst>
              <a:gd name="adj1" fmla="val -76349"/>
              <a:gd name="adj2" fmla="val 5258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瀏覽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492" y="2204864"/>
            <a:ext cx="4743248" cy="3485628"/>
          </a:xfrm>
          <a:prstGeom prst="rect">
            <a:avLst/>
          </a:prstGeom>
        </p:spPr>
      </p:pic>
      <p:sp>
        <p:nvSpPr>
          <p:cNvPr id="16" name="圓角矩形 15"/>
          <p:cNvSpPr/>
          <p:nvPr/>
        </p:nvSpPr>
        <p:spPr>
          <a:xfrm>
            <a:off x="8077424" y="3055022"/>
            <a:ext cx="1041323" cy="102205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7" name="圓角矩形圖說文字 16"/>
          <p:cNvSpPr/>
          <p:nvPr/>
        </p:nvSpPr>
        <p:spPr>
          <a:xfrm>
            <a:off x="9373420" y="3055022"/>
            <a:ext cx="1329504" cy="496809"/>
          </a:xfrm>
          <a:prstGeom prst="wedgeRoundRectCallout">
            <a:avLst>
              <a:gd name="adj1" fmla="val -76349"/>
              <a:gd name="adj2" fmla="val 5258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3.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選擇</a:t>
            </a: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pdf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格式的浮水印檔案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9934993" y="5373216"/>
            <a:ext cx="693319" cy="228793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519208" y="6282055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註：浮水印可至圖書館首頁→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學位論文繳交網頁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圖說文字 20"/>
          <p:cNvSpPr/>
          <p:nvPr/>
        </p:nvSpPr>
        <p:spPr>
          <a:xfrm>
            <a:off x="10553653" y="4941168"/>
            <a:ext cx="797343" cy="345093"/>
          </a:xfrm>
          <a:prstGeom prst="wedgeRoundRectCallout">
            <a:avLst>
              <a:gd name="adj1" fmla="val -68240"/>
              <a:gd name="adj2" fmla="val 713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4.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開啟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6237047" y="5871877"/>
            <a:ext cx="693319" cy="228793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3" name="圓角矩形圖說文字 22"/>
          <p:cNvSpPr/>
          <p:nvPr/>
        </p:nvSpPr>
        <p:spPr>
          <a:xfrm>
            <a:off x="5806233" y="5461795"/>
            <a:ext cx="904875" cy="342909"/>
          </a:xfrm>
          <a:prstGeom prst="wedgeRoundRectCallout">
            <a:avLst>
              <a:gd name="adj1" fmla="val 46139"/>
              <a:gd name="adj2" fmla="val 7413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.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確定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816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論文上</a:t>
            </a:r>
            <a:r>
              <a:rPr lang="zh-TW" altLang="en-US" dirty="0" smtClean="0"/>
              <a:t>傳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2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77788" y="332656"/>
            <a:ext cx="11449272" cy="1584176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1.</a:t>
            </a:r>
            <a:r>
              <a:rPr lang="zh-TW" altLang="en-US" sz="4000" dirty="0" smtClean="0"/>
              <a:t>收到帳密</a:t>
            </a:r>
            <a:r>
              <a:rPr lang="zh-TW" altLang="zh-TW" sz="4000" dirty="0" smtClean="0"/>
              <a:t>後</a:t>
            </a:r>
            <a:r>
              <a:rPr lang="zh-TW" altLang="zh-TW" sz="4000" dirty="0"/>
              <a:t>，至機構典藏系統網站</a:t>
            </a:r>
            <a:r>
              <a:rPr lang="en-US" altLang="zh-TW" sz="4000" dirty="0"/>
              <a:t>(</a:t>
            </a:r>
            <a:r>
              <a:rPr lang="en-US" altLang="zh-TW" sz="4000" u="sng" dirty="0">
                <a:hlinkClick r:id="rId2"/>
              </a:rPr>
              <a:t>http://ntcuir.ntcu.edu.tw</a:t>
            </a:r>
            <a:r>
              <a:rPr lang="en-US" altLang="zh-TW" sz="4000" dirty="0"/>
              <a:t>)</a:t>
            </a:r>
            <a:r>
              <a:rPr lang="zh-TW" altLang="zh-TW" sz="4000" dirty="0"/>
              <a:t>點選右上角「登入</a:t>
            </a:r>
            <a:r>
              <a:rPr lang="zh-TW" altLang="zh-TW" sz="4000" dirty="0" smtClean="0"/>
              <a:t>」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→</a:t>
            </a:r>
            <a:r>
              <a:rPr lang="zh-TW" altLang="zh-TW" sz="4000" dirty="0" smtClean="0"/>
              <a:t>輸入</a:t>
            </a:r>
            <a:r>
              <a:rPr lang="en-US" altLang="zh-TW" sz="4000" dirty="0" smtClean="0"/>
              <a:t>Email</a:t>
            </a:r>
            <a:r>
              <a:rPr lang="zh-TW" altLang="zh-TW" sz="4000" dirty="0"/>
              <a:t>及</a:t>
            </a:r>
            <a:r>
              <a:rPr lang="zh-TW" altLang="zh-TW" sz="4000" dirty="0" smtClean="0"/>
              <a:t>密碼</a:t>
            </a:r>
            <a:r>
              <a:rPr lang="zh-TW" altLang="en-US" sz="4000" dirty="0" smtClean="0"/>
              <a:t>→</a:t>
            </a:r>
            <a:r>
              <a:rPr lang="zh-TW" altLang="zh-TW" sz="4000" dirty="0" smtClean="0"/>
              <a:t>再點選</a:t>
            </a:r>
            <a:r>
              <a:rPr lang="zh-TW" altLang="en-US" sz="4000" dirty="0" smtClean="0"/>
              <a:t>「</a:t>
            </a:r>
            <a:r>
              <a:rPr lang="zh-TW" altLang="zh-TW" sz="4000" dirty="0" smtClean="0"/>
              <a:t>登錄</a:t>
            </a:r>
            <a:r>
              <a:rPr lang="zh-TW" altLang="en-US" sz="4000" dirty="0"/>
              <a:t>」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16</a:t>
            </a:fld>
            <a:endParaRPr lang="zh-TW" altLang="en-US" dirty="0"/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837" y="2060848"/>
            <a:ext cx="10667420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8589741" y="3268612"/>
            <a:ext cx="1063569" cy="405421"/>
          </a:xfrm>
          <a:prstGeom prst="wedgeRoundRectCallout">
            <a:avLst>
              <a:gd name="adj1" fmla="val -54713"/>
              <a:gd name="adj2" fmla="val -10253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點選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登入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6814492" y="5661248"/>
            <a:ext cx="1667510" cy="499110"/>
          </a:xfrm>
          <a:prstGeom prst="wedgeRoundRectCallout">
            <a:avLst>
              <a:gd name="adj1" fmla="val -55821"/>
              <a:gd name="adj2" fmla="val -10907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輸入</a:t>
            </a:r>
            <a:r>
              <a:rPr 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Email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及密碼，再點選登錄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191501" y="2924944"/>
            <a:ext cx="398240" cy="29450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5072815" y="4584642"/>
            <a:ext cx="2823790" cy="788574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9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788" y="332656"/>
            <a:ext cx="11449272" cy="1584176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2.</a:t>
            </a:r>
            <a:r>
              <a:rPr lang="zh-TW" altLang="zh-TW" sz="4000" dirty="0" smtClean="0"/>
              <a:t>登入</a:t>
            </a:r>
            <a:r>
              <a:rPr lang="zh-TW" altLang="zh-TW" sz="4000" dirty="0"/>
              <a:t>後，點選右上角「上傳</a:t>
            </a:r>
            <a:r>
              <a:rPr lang="zh-TW" altLang="zh-TW" sz="4000" dirty="0" smtClean="0"/>
              <a:t>」</a:t>
            </a:r>
            <a:r>
              <a:rPr lang="zh-TW" altLang="en-US" sz="4000" dirty="0" smtClean="0"/>
              <a:t>→</a:t>
            </a:r>
            <a:r>
              <a:rPr lang="zh-TW" altLang="zh-TW" sz="4000" dirty="0" smtClean="0"/>
              <a:t>類別</a:t>
            </a:r>
            <a:r>
              <a:rPr lang="zh-TW" altLang="zh-TW" sz="4000" dirty="0"/>
              <a:t>將會自動帶出所屬的系</a:t>
            </a:r>
            <a:r>
              <a:rPr lang="zh-TW" altLang="zh-TW" sz="4000" dirty="0" smtClean="0"/>
              <a:t>所</a:t>
            </a:r>
            <a:r>
              <a:rPr lang="zh-TW" altLang="en-US" sz="4000" dirty="0" smtClean="0"/>
              <a:t>，</a:t>
            </a:r>
            <a:r>
              <a:rPr lang="zh-TW" altLang="zh-TW" sz="4000" dirty="0" smtClean="0"/>
              <a:t>請</a:t>
            </a:r>
            <a:r>
              <a:rPr lang="zh-TW" altLang="zh-TW" sz="4000" dirty="0"/>
              <a:t>選擇「博碩士論文</a:t>
            </a:r>
            <a:r>
              <a:rPr lang="zh-TW" altLang="zh-TW" sz="4000" dirty="0" smtClean="0"/>
              <a:t>」</a:t>
            </a:r>
            <a:r>
              <a:rPr lang="zh-TW" altLang="en-US" sz="4000" dirty="0" smtClean="0"/>
              <a:t>→</a:t>
            </a:r>
            <a:r>
              <a:rPr lang="zh-TW" altLang="zh-TW" sz="4000" dirty="0" smtClean="0"/>
              <a:t>點選</a:t>
            </a:r>
            <a:r>
              <a:rPr lang="zh-TW" altLang="zh-TW" sz="4000" dirty="0"/>
              <a:t>「下一步</a:t>
            </a:r>
            <a:r>
              <a:rPr lang="zh-TW" altLang="zh-TW" sz="4000" dirty="0" smtClean="0"/>
              <a:t>」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17</a:t>
            </a:fld>
            <a:endParaRPr lang="zh-TW" altLang="en-US" dirty="0"/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789" y="2204864"/>
            <a:ext cx="10806167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8426685" y="5078407"/>
            <a:ext cx="1888706" cy="342000"/>
          </a:xfrm>
          <a:prstGeom prst="wedgeRoundRectCallout">
            <a:avLst>
              <a:gd name="adj1" fmla="val -87662"/>
              <a:gd name="adj2" fmla="val -8503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選擇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博碩士論文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後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222204" y="4869160"/>
            <a:ext cx="3674401" cy="29974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9118748" y="3140968"/>
            <a:ext cx="504580" cy="28803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9467069" y="3597962"/>
            <a:ext cx="1331886" cy="342000"/>
          </a:xfrm>
          <a:prstGeom prst="wedgeRoundRectCallout">
            <a:avLst>
              <a:gd name="adj1" fmla="val -51246"/>
              <a:gd name="adj2" fmla="val -11427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點選上傳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302324" y="5161458"/>
            <a:ext cx="938097" cy="29974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6068804" y="5577517"/>
            <a:ext cx="1667510" cy="342000"/>
          </a:xfrm>
          <a:prstGeom prst="wedgeRoundRectCallout">
            <a:avLst>
              <a:gd name="adj1" fmla="val -49728"/>
              <a:gd name="adj2" fmla="val -10887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3.</a:t>
            </a:r>
            <a:r>
              <a:rPr lang="zh-TW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點選</a:t>
            </a:r>
            <a:r>
              <a:rPr lang="zh-TW" altLang="zh-TW" sz="1400" b="1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下一步</a:t>
            </a:r>
            <a:endParaRPr lang="zh-TW" altLang="zh-TW" sz="1400" kern="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49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788" y="-27384"/>
            <a:ext cx="11449272" cy="792088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3.</a:t>
            </a:r>
            <a:r>
              <a:rPr lang="zh-TW" altLang="zh-TW" sz="4000" dirty="0" smtClean="0"/>
              <a:t>請</a:t>
            </a:r>
            <a:r>
              <a:rPr lang="zh-TW" altLang="zh-TW" sz="4000" dirty="0"/>
              <a:t>詳讀</a:t>
            </a:r>
            <a:r>
              <a:rPr lang="zh-TW" altLang="zh-TW" sz="4000" dirty="0" smtClean="0"/>
              <a:t>著作</a:t>
            </a:r>
            <a:r>
              <a:rPr lang="zh-TW" altLang="en-US" sz="4000" dirty="0" smtClean="0"/>
              <a:t>權</a:t>
            </a:r>
            <a:r>
              <a:rPr lang="zh-TW" altLang="zh-TW" sz="4000" dirty="0" smtClean="0"/>
              <a:t>同意</a:t>
            </a:r>
            <a:r>
              <a:rPr lang="zh-TW" altLang="zh-TW" sz="4000" dirty="0"/>
              <a:t>書後，點選「我同意</a:t>
            </a:r>
            <a:r>
              <a:rPr lang="zh-TW" altLang="zh-TW" sz="4000" dirty="0" smtClean="0"/>
              <a:t>」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18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274" y="1052736"/>
            <a:ext cx="10574894" cy="5328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6123543" y="5157192"/>
            <a:ext cx="1075055" cy="342000"/>
          </a:xfrm>
          <a:prstGeom prst="wedgeRoundRectCallout">
            <a:avLst>
              <a:gd name="adj1" fmla="val -63376"/>
              <a:gd name="adj2" fmla="val 8911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點選我同意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484440" y="5608521"/>
            <a:ext cx="721076" cy="268751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1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764" y="116632"/>
            <a:ext cx="11665296" cy="72008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4.</a:t>
            </a:r>
            <a:r>
              <a:rPr lang="zh-TW" altLang="zh-TW" dirty="0" smtClean="0"/>
              <a:t>輸入</a:t>
            </a:r>
            <a:r>
              <a:rPr lang="zh-TW" altLang="zh-TW" dirty="0"/>
              <a:t>論文相關資訊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333772" y="836712"/>
            <a:ext cx="6120680" cy="51830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TW" sz="2400" dirty="0"/>
              <a:t>題名：中文題名、英文</a:t>
            </a:r>
            <a:r>
              <a:rPr lang="zh-TW" altLang="zh-TW" sz="2400" dirty="0" smtClean="0"/>
              <a:t>題名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【</a:t>
            </a:r>
            <a:r>
              <a:rPr lang="zh-TW" altLang="zh-TW" sz="2400" dirty="0">
                <a:solidFill>
                  <a:srgbClr val="0070C0"/>
                </a:solidFill>
              </a:rPr>
              <a:t>中、英文</a:t>
            </a:r>
            <a:r>
              <a:rPr lang="zh-TW" altLang="zh-TW" sz="2400" dirty="0"/>
              <a:t>題名請</a:t>
            </a:r>
            <a:r>
              <a:rPr lang="zh-TW" altLang="zh-TW" sz="2400" dirty="0">
                <a:solidFill>
                  <a:srgbClr val="0070C0"/>
                </a:solidFill>
              </a:rPr>
              <a:t>分開</a:t>
            </a:r>
            <a:r>
              <a:rPr lang="zh-TW" altLang="zh-TW" sz="2400" dirty="0" smtClean="0">
                <a:solidFill>
                  <a:srgbClr val="FF0000"/>
                </a:solidFill>
              </a:rPr>
              <a:t>成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兩</a:t>
            </a:r>
            <a:r>
              <a:rPr lang="zh-TW" altLang="zh-TW" sz="2400" dirty="0" smtClean="0">
                <a:solidFill>
                  <a:srgbClr val="FF0000"/>
                </a:solidFill>
              </a:rPr>
              <a:t>個</a:t>
            </a:r>
            <a:r>
              <a:rPr lang="zh-TW" altLang="zh-TW" sz="2400" dirty="0">
                <a:solidFill>
                  <a:srgbClr val="FF0000"/>
                </a:solidFill>
              </a:rPr>
              <a:t>欄位</a:t>
            </a:r>
            <a:r>
              <a:rPr lang="zh-TW" altLang="zh-TW" sz="2400" dirty="0" smtClean="0"/>
              <a:t>】</a:t>
            </a:r>
            <a:endParaRPr lang="en-US" altLang="zh-TW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TW" sz="2400" dirty="0" smtClean="0"/>
              <a:t>作者</a:t>
            </a:r>
            <a:r>
              <a:rPr lang="zh-TW" altLang="zh-TW" sz="2400" dirty="0"/>
              <a:t>：研究生</a:t>
            </a:r>
            <a:r>
              <a:rPr lang="en-US" altLang="zh-TW" sz="2400" dirty="0"/>
              <a:t>(</a:t>
            </a:r>
            <a:r>
              <a:rPr lang="zh-TW" altLang="zh-TW" sz="2400" dirty="0"/>
              <a:t>中文</a:t>
            </a:r>
            <a:r>
              <a:rPr lang="en-US" altLang="zh-TW" sz="2400" dirty="0"/>
              <a:t>)</a:t>
            </a:r>
            <a:r>
              <a:rPr lang="zh-TW" altLang="zh-TW" sz="2400" dirty="0"/>
              <a:t>、研究生</a:t>
            </a:r>
            <a:r>
              <a:rPr lang="en-US" altLang="zh-TW" sz="2400" dirty="0"/>
              <a:t>(</a:t>
            </a:r>
            <a:r>
              <a:rPr lang="zh-TW" altLang="zh-TW" sz="2400" dirty="0"/>
              <a:t>英文</a:t>
            </a:r>
            <a:r>
              <a:rPr lang="en-US" altLang="zh-TW" sz="2400" dirty="0"/>
              <a:t>)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【</a:t>
            </a:r>
            <a:r>
              <a:rPr lang="zh-TW" altLang="zh-TW" sz="2400" dirty="0">
                <a:solidFill>
                  <a:srgbClr val="0070C0"/>
                </a:solidFill>
              </a:rPr>
              <a:t>中、英</a:t>
            </a:r>
            <a:r>
              <a:rPr lang="zh-TW" altLang="zh-TW" sz="2400" dirty="0"/>
              <a:t>名字請</a:t>
            </a:r>
            <a:r>
              <a:rPr lang="zh-TW" altLang="zh-TW" sz="2400" dirty="0">
                <a:solidFill>
                  <a:srgbClr val="0070C0"/>
                </a:solidFill>
              </a:rPr>
              <a:t>分開</a:t>
            </a:r>
            <a:r>
              <a:rPr lang="zh-TW" altLang="zh-TW" sz="2400" dirty="0">
                <a:solidFill>
                  <a:srgbClr val="FF0000"/>
                </a:solidFill>
              </a:rPr>
              <a:t>成</a:t>
            </a:r>
            <a:r>
              <a:rPr lang="zh-TW" altLang="zh-TW" sz="2400" b="1" dirty="0">
                <a:solidFill>
                  <a:srgbClr val="FF0000"/>
                </a:solidFill>
              </a:rPr>
              <a:t>兩</a:t>
            </a:r>
            <a:r>
              <a:rPr lang="zh-TW" altLang="zh-TW" sz="2400" dirty="0">
                <a:solidFill>
                  <a:srgbClr val="FF0000"/>
                </a:solidFill>
              </a:rPr>
              <a:t>個欄位</a:t>
            </a:r>
            <a:r>
              <a:rPr lang="zh-TW" altLang="zh-TW" sz="2400" dirty="0" smtClean="0"/>
              <a:t>】</a:t>
            </a:r>
            <a:endParaRPr lang="en-US" altLang="zh-TW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TW" sz="2400" dirty="0" smtClean="0"/>
              <a:t>貢獻</a:t>
            </a:r>
            <a:r>
              <a:rPr lang="zh-TW" altLang="zh-TW" sz="2400" dirty="0"/>
              <a:t>者：指導教授</a:t>
            </a:r>
            <a:r>
              <a:rPr lang="en-US" altLang="zh-TW" sz="2400" dirty="0"/>
              <a:t>(</a:t>
            </a:r>
            <a:r>
              <a:rPr lang="zh-TW" altLang="zh-TW" sz="2400" dirty="0"/>
              <a:t>中文</a:t>
            </a:r>
            <a:r>
              <a:rPr lang="en-US" altLang="zh-TW" sz="2400" dirty="0"/>
              <a:t>)</a:t>
            </a:r>
            <a:r>
              <a:rPr lang="zh-TW" altLang="zh-TW" sz="2400" dirty="0"/>
              <a:t>、指導教授</a:t>
            </a:r>
            <a:r>
              <a:rPr lang="en-US" altLang="zh-TW" sz="2400" dirty="0"/>
              <a:t>(</a:t>
            </a:r>
            <a:r>
              <a:rPr lang="zh-TW" altLang="zh-TW" sz="2400" dirty="0"/>
              <a:t>英文</a:t>
            </a:r>
            <a:r>
              <a:rPr lang="en-US" altLang="zh-TW" sz="2400" dirty="0"/>
              <a:t>) </a:t>
            </a:r>
            <a:r>
              <a:rPr lang="zh-TW" altLang="zh-TW" sz="2400" dirty="0"/>
              <a:t>【</a:t>
            </a:r>
            <a:r>
              <a:rPr lang="zh-TW" altLang="zh-TW" sz="2400" dirty="0">
                <a:solidFill>
                  <a:srgbClr val="0070C0"/>
                </a:solidFill>
              </a:rPr>
              <a:t>中、英</a:t>
            </a:r>
            <a:r>
              <a:rPr lang="zh-TW" altLang="zh-TW" sz="2400" dirty="0"/>
              <a:t>名字請</a:t>
            </a:r>
            <a:r>
              <a:rPr lang="zh-TW" altLang="zh-TW" sz="2400" dirty="0">
                <a:solidFill>
                  <a:srgbClr val="0070C0"/>
                </a:solidFill>
              </a:rPr>
              <a:t>分開</a:t>
            </a:r>
            <a:r>
              <a:rPr lang="zh-TW" altLang="zh-TW" sz="2400" dirty="0">
                <a:solidFill>
                  <a:srgbClr val="FF0000"/>
                </a:solidFill>
              </a:rPr>
              <a:t>成</a:t>
            </a:r>
            <a:r>
              <a:rPr lang="zh-TW" altLang="zh-TW" sz="2400" b="1" dirty="0">
                <a:solidFill>
                  <a:srgbClr val="FF0000"/>
                </a:solidFill>
              </a:rPr>
              <a:t>兩</a:t>
            </a:r>
            <a:r>
              <a:rPr lang="zh-TW" altLang="zh-TW" sz="2400" dirty="0">
                <a:solidFill>
                  <a:srgbClr val="FF0000"/>
                </a:solidFill>
              </a:rPr>
              <a:t>個欄位</a:t>
            </a:r>
            <a:r>
              <a:rPr lang="zh-TW" altLang="zh-TW" sz="2400" dirty="0" smtClean="0"/>
              <a:t>】</a:t>
            </a:r>
            <a:endParaRPr lang="en-US" altLang="zh-TW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TW" sz="2400" dirty="0" smtClean="0"/>
              <a:t>日期</a:t>
            </a:r>
            <a:r>
              <a:rPr lang="zh-TW" altLang="zh-TW" sz="2400" dirty="0"/>
              <a:t>：請</a:t>
            </a:r>
            <a:r>
              <a:rPr lang="zh-TW" altLang="zh-TW" sz="2400" dirty="0" smtClean="0"/>
              <a:t>輸入</a:t>
            </a:r>
            <a:r>
              <a:rPr lang="zh-TW" altLang="en-US" sz="2400" dirty="0" smtClean="0"/>
              <a:t>上傳</a:t>
            </a:r>
            <a:r>
              <a:rPr lang="zh-TW" altLang="zh-TW" sz="2400" dirty="0" smtClean="0"/>
              <a:t>日期</a:t>
            </a:r>
            <a:r>
              <a:rPr lang="en-US" altLang="zh-TW" sz="2400" dirty="0"/>
              <a:t>(</a:t>
            </a:r>
            <a:r>
              <a:rPr lang="zh-TW" altLang="zh-TW" sz="2400" dirty="0"/>
              <a:t>西元年月日</a:t>
            </a:r>
            <a:r>
              <a:rPr lang="en-US" altLang="zh-TW" sz="2400" dirty="0" smtClean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TW" sz="2400" dirty="0" smtClean="0"/>
              <a:t>型態</a:t>
            </a:r>
            <a:r>
              <a:rPr lang="zh-TW" altLang="zh-TW" sz="2400" dirty="0"/>
              <a:t>：博碩士</a:t>
            </a:r>
            <a:r>
              <a:rPr lang="zh-TW" altLang="zh-TW" sz="2400" dirty="0" smtClean="0"/>
              <a:t>論文</a:t>
            </a:r>
            <a:endParaRPr lang="en-US" altLang="zh-TW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TW" sz="2400" dirty="0" smtClean="0"/>
              <a:t>語文</a:t>
            </a:r>
            <a:r>
              <a:rPr lang="zh-TW" altLang="zh-TW" sz="2400" dirty="0"/>
              <a:t>：請選擇作品著錄</a:t>
            </a:r>
            <a:r>
              <a:rPr lang="zh-TW" altLang="zh-TW" sz="2400" dirty="0" smtClean="0"/>
              <a:t>語言</a:t>
            </a:r>
            <a:endParaRPr lang="en-US" altLang="zh-TW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TW" sz="2400" dirty="0" smtClean="0"/>
              <a:t>主題</a:t>
            </a:r>
            <a:r>
              <a:rPr lang="zh-TW" altLang="zh-TW" sz="2400" dirty="0"/>
              <a:t>、關鍵詞：中、英文</a:t>
            </a:r>
            <a:r>
              <a:rPr lang="zh-TW" altLang="zh-TW" sz="2400" dirty="0" smtClean="0"/>
              <a:t>關鍵字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【</a:t>
            </a:r>
            <a:r>
              <a:rPr lang="zh-TW" altLang="zh-TW" sz="2400" dirty="0">
                <a:solidFill>
                  <a:srgbClr val="FF0000"/>
                </a:solidFill>
              </a:rPr>
              <a:t>請一個欄位填寫一個關鍵字</a:t>
            </a:r>
            <a:r>
              <a:rPr lang="zh-TW" altLang="zh-TW" sz="2400" dirty="0" smtClean="0"/>
              <a:t>】</a:t>
            </a:r>
            <a:endParaRPr lang="en-US" altLang="zh-TW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TW" sz="2400" dirty="0" smtClean="0"/>
              <a:t>摘要</a:t>
            </a:r>
            <a:r>
              <a:rPr lang="zh-TW" altLang="zh-TW" sz="2400" dirty="0"/>
              <a:t>：中、英文摘要【請填寫於</a:t>
            </a:r>
            <a:r>
              <a:rPr lang="zh-TW" altLang="zh-TW" sz="2400" b="1" dirty="0">
                <a:solidFill>
                  <a:srgbClr val="FF0000"/>
                </a:solidFill>
              </a:rPr>
              <a:t>同</a:t>
            </a:r>
            <a:r>
              <a:rPr lang="zh-TW" altLang="zh-TW" sz="2400" dirty="0">
                <a:solidFill>
                  <a:srgbClr val="FF0000"/>
                </a:solidFill>
              </a:rPr>
              <a:t>一欄位</a:t>
            </a:r>
            <a:r>
              <a:rPr lang="zh-TW" altLang="zh-TW" sz="2400" dirty="0"/>
              <a:t>】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(</a:t>
            </a:r>
            <a:r>
              <a:rPr lang="zh-TW" altLang="zh-TW" sz="2400" dirty="0"/>
              <a:t>註：若要增加欄位，請按「加入更多」</a:t>
            </a:r>
            <a:r>
              <a:rPr lang="en-US" altLang="zh-TW" sz="2400" dirty="0"/>
              <a:t>)</a:t>
            </a:r>
            <a:br>
              <a:rPr lang="en-US" altLang="zh-TW" sz="2400" dirty="0"/>
            </a:b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144371" y="6468319"/>
            <a:ext cx="990601" cy="273049"/>
          </a:xfrm>
        </p:spPr>
        <p:txBody>
          <a:bodyPr/>
          <a:lstStyle/>
          <a:p>
            <a:pPr rtl="0"/>
            <a:fld id="{E5137D0E-4A4F-4307-8994-C1891D747D59}" type="slidenum">
              <a:rPr lang="en-US" altLang="zh-TW" smtClean="0"/>
              <a:t>19</a:t>
            </a:fld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8468" y="908720"/>
            <a:ext cx="525658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 9"/>
          <p:cNvSpPr/>
          <p:nvPr/>
        </p:nvSpPr>
        <p:spPr>
          <a:xfrm>
            <a:off x="7473526" y="993428"/>
            <a:ext cx="2581326" cy="28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題名</a:t>
            </a:r>
            <a:r>
              <a:rPr lang="zh-TW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</a:t>
            </a:r>
            <a:r>
              <a:rPr lang="zh-TW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題名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分成兩欄</a:t>
            </a:r>
            <a:endParaRPr lang="zh-TW" altLang="en-US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7473526" y="1419920"/>
            <a:ext cx="3157389" cy="28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研究生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、研究生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分成兩欄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7473527" y="1828949"/>
            <a:ext cx="3517429" cy="28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、指導教授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分成兩欄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7473527" y="2154064"/>
            <a:ext cx="1087066" cy="28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zh-TW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</a:t>
            </a:r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7473527" y="2891036"/>
            <a:ext cx="1167076" cy="28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</a:t>
            </a:r>
            <a:r>
              <a:rPr lang="zh-TW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碩士論文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7473527" y="3460750"/>
            <a:ext cx="1415102" cy="28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作品著錄語言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7473527" y="4778102"/>
            <a:ext cx="3517429" cy="28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中、英文</a:t>
            </a:r>
            <a:r>
              <a:rPr lang="zh-TW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欄位</a:t>
            </a:r>
            <a:r>
              <a:rPr lang="zh-TW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填寫一個</a:t>
            </a:r>
            <a:r>
              <a:rPr lang="zh-TW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7473526" y="5135887"/>
            <a:ext cx="2670844" cy="28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中、英文</a:t>
            </a:r>
            <a:r>
              <a:rPr lang="zh-TW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zh-TW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於同一</a:t>
            </a:r>
            <a:r>
              <a:rPr lang="zh-TW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欄位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圓角矩形圖說文字 23"/>
          <p:cNvSpPr/>
          <p:nvPr/>
        </p:nvSpPr>
        <p:spPr>
          <a:xfrm>
            <a:off x="11278988" y="1096687"/>
            <a:ext cx="759939" cy="228058"/>
          </a:xfrm>
          <a:prstGeom prst="wedgeRoundRectCallout">
            <a:avLst>
              <a:gd name="adj1" fmla="val -65550"/>
              <a:gd name="adj2" fmla="val -1792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3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增加欄位</a:t>
            </a:r>
            <a:endParaRPr lang="zh-TW" sz="13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10630915" y="1104072"/>
            <a:ext cx="576065" cy="194819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9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7828" y="116632"/>
            <a:ext cx="11449272" cy="108012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9876" y="1414849"/>
            <a:ext cx="6336704" cy="4480520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hlinkClick r:id="rId2" action="ppaction://hlinksldjump"/>
              </a:rPr>
              <a:t>辦理流程</a:t>
            </a:r>
            <a:endParaRPr lang="en-US" altLang="zh-TW" sz="2400" dirty="0" smtClean="0"/>
          </a:p>
          <a:p>
            <a:r>
              <a:rPr lang="zh-TW" altLang="en-US" sz="2400" dirty="0" smtClean="0"/>
              <a:t>論文</a:t>
            </a:r>
            <a:r>
              <a:rPr lang="zh-TW" altLang="en-US" sz="2400" dirty="0"/>
              <a:t>轉</a:t>
            </a:r>
            <a:r>
              <a:rPr lang="zh-TW" altLang="en-US" sz="2400" dirty="0" smtClean="0"/>
              <a:t>檔及</a:t>
            </a:r>
            <a:r>
              <a:rPr lang="zh-TW" altLang="en-US" sz="2400" dirty="0"/>
              <a:t>加入</a:t>
            </a:r>
            <a:r>
              <a:rPr lang="zh-TW" altLang="en-US" sz="2400" dirty="0" smtClean="0"/>
              <a:t>浮水印</a:t>
            </a:r>
            <a:endParaRPr lang="en-US" altLang="zh-TW" sz="2400" dirty="0" smtClean="0"/>
          </a:p>
          <a:p>
            <a:pPr lvl="1"/>
            <a:r>
              <a:rPr lang="zh-TW" altLang="en-US" sz="2200" dirty="0" smtClean="0">
                <a:hlinkClick r:id="rId3" action="ppaction://hlinksldjump"/>
              </a:rPr>
              <a:t>方法一：</a:t>
            </a:r>
            <a:r>
              <a:rPr lang="zh-TW" altLang="en-US" sz="2200" dirty="0">
                <a:hlinkClick r:id="rId3" action="ppaction://hlinksldjump"/>
              </a:rPr>
              <a:t>於</a:t>
            </a:r>
            <a:r>
              <a:rPr lang="en-US" altLang="zh-TW" sz="2200" dirty="0">
                <a:hlinkClick r:id="rId3" action="ppaction://hlinksldjump"/>
              </a:rPr>
              <a:t>word</a:t>
            </a:r>
            <a:r>
              <a:rPr lang="zh-TW" altLang="en-US" sz="2200" dirty="0">
                <a:hlinkClick r:id="rId3" action="ppaction://hlinksldjump"/>
              </a:rPr>
              <a:t>加入浮水印後再轉為</a:t>
            </a:r>
            <a:r>
              <a:rPr lang="en-US" altLang="zh-TW" sz="2200" dirty="0" smtClean="0">
                <a:hlinkClick r:id="rId3" action="ppaction://hlinksldjump"/>
              </a:rPr>
              <a:t>pdf</a:t>
            </a:r>
            <a:endParaRPr lang="en-US" altLang="zh-TW" sz="2200" dirty="0"/>
          </a:p>
          <a:p>
            <a:pPr lvl="1"/>
            <a:r>
              <a:rPr lang="zh-TW" altLang="en-US" sz="2200" dirty="0">
                <a:hlinkClick r:id="rId4" action="ppaction://hlinksldjump"/>
              </a:rPr>
              <a:t>方法二：於轉為</a:t>
            </a:r>
            <a:r>
              <a:rPr lang="en-US" altLang="zh-TW" sz="2200" dirty="0">
                <a:hlinkClick r:id="rId4" action="ppaction://hlinksldjump"/>
              </a:rPr>
              <a:t>pdf</a:t>
            </a:r>
            <a:r>
              <a:rPr lang="zh-TW" altLang="en-US" sz="2200" dirty="0">
                <a:hlinkClick r:id="rId4" action="ppaction://hlinksldjump"/>
              </a:rPr>
              <a:t>後再加入浮水</a:t>
            </a:r>
            <a:r>
              <a:rPr lang="zh-TW" altLang="en-US" sz="2200" dirty="0" smtClean="0">
                <a:hlinkClick r:id="rId4" action="ppaction://hlinksldjump"/>
              </a:rPr>
              <a:t>印</a:t>
            </a:r>
            <a:endParaRPr lang="en-US" altLang="zh-TW" sz="2200" dirty="0" smtClean="0"/>
          </a:p>
          <a:p>
            <a:r>
              <a:rPr lang="zh-TW" altLang="en-US" sz="2400" dirty="0" smtClean="0">
                <a:hlinkClick r:id="rId5" action="ppaction://hlinksldjump"/>
              </a:rPr>
              <a:t>論文</a:t>
            </a:r>
            <a:r>
              <a:rPr lang="zh-TW" altLang="en-US" sz="2400" dirty="0">
                <a:hlinkClick r:id="rId5" action="ppaction://hlinksldjump"/>
              </a:rPr>
              <a:t>上</a:t>
            </a:r>
            <a:r>
              <a:rPr lang="zh-TW" altLang="en-US" sz="2400" dirty="0" smtClean="0">
                <a:hlinkClick r:id="rId5" action="ppaction://hlinksldjump"/>
              </a:rPr>
              <a:t>傳</a:t>
            </a:r>
            <a:endParaRPr lang="en-US" altLang="zh-TW" sz="2400" dirty="0" smtClean="0"/>
          </a:p>
          <a:p>
            <a:r>
              <a:rPr lang="zh-TW" altLang="en-US" sz="2400" dirty="0" smtClean="0">
                <a:hlinkClick r:id="rId6" action="ppaction://hlinksldjump"/>
              </a:rPr>
              <a:t>常見問題</a:t>
            </a:r>
            <a:r>
              <a:rPr lang="en-US" altLang="zh-TW" sz="2400" dirty="0" smtClean="0">
                <a:hlinkClick r:id="rId6" action="ppaction://hlinksldjump"/>
              </a:rPr>
              <a:t>Q&amp;A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2</a:t>
            </a:fld>
            <a:endParaRPr lang="zh-TW" altLang="en-US" dirty="0"/>
          </a:p>
        </p:txBody>
      </p:sp>
      <p:pic>
        <p:nvPicPr>
          <p:cNvPr id="1027" name="Picture 3" descr="C:\Users\USER\AppData\Local\Microsoft\Windows\Temporary Internet Files\Content.IE5\ZY4PQHJX\Graduation_Thinker_LuMaxArt[1]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2604" y="1412776"/>
            <a:ext cx="4010100" cy="40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77788" y="44624"/>
            <a:ext cx="11449272" cy="792088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5.</a:t>
            </a:r>
            <a:r>
              <a:rPr lang="zh-TW" altLang="zh-TW" sz="4000" dirty="0"/>
              <a:t>基本資訊都輸入完後，請點選「下一步</a:t>
            </a:r>
            <a:r>
              <a:rPr lang="zh-TW" altLang="zh-TW" sz="4000" dirty="0" smtClean="0"/>
              <a:t>」</a:t>
            </a:r>
            <a:endParaRPr lang="zh-TW" altLang="en-US" sz="4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20</a:t>
            </a:fld>
            <a:endParaRPr lang="en-US" altLang="zh-TW"/>
          </a:p>
        </p:txBody>
      </p:sp>
      <p:pic>
        <p:nvPicPr>
          <p:cNvPr id="8" name="內容版面配置區 7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892" y="887811"/>
            <a:ext cx="9766253" cy="5493517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6531525" y="4725143"/>
            <a:ext cx="1075055" cy="342000"/>
          </a:xfrm>
          <a:prstGeom prst="wedgeRoundRectCallout">
            <a:avLst>
              <a:gd name="adj1" fmla="val -55500"/>
              <a:gd name="adj2" fmla="val 6921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點選下一步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166420" y="5118242"/>
            <a:ext cx="792088" cy="32698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5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3957" y="1421055"/>
            <a:ext cx="9360909" cy="41368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787" y="-99392"/>
            <a:ext cx="11711037" cy="1584176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6.</a:t>
            </a:r>
            <a:r>
              <a:rPr lang="zh-TW" altLang="zh-TW" sz="3200" dirty="0"/>
              <a:t>點選文件檔案右方「選擇檔案</a:t>
            </a:r>
            <a:r>
              <a:rPr lang="zh-TW" altLang="zh-TW" sz="3200" dirty="0" smtClean="0"/>
              <a:t>」</a:t>
            </a:r>
            <a:r>
              <a:rPr lang="zh-TW" altLang="en-US" sz="3200" dirty="0" smtClean="0"/>
              <a:t>→</a:t>
            </a:r>
            <a:r>
              <a:rPr lang="zh-TW" altLang="zh-TW" sz="3200" dirty="0" smtClean="0"/>
              <a:t>選擇</a:t>
            </a:r>
            <a:r>
              <a:rPr lang="zh-TW" altLang="zh-TW" sz="3200" dirty="0"/>
              <a:t>論文電子</a:t>
            </a:r>
            <a:r>
              <a:rPr lang="zh-TW" altLang="zh-TW" sz="3200" dirty="0" smtClean="0"/>
              <a:t>檔</a:t>
            </a:r>
            <a:r>
              <a:rPr lang="zh-TW" altLang="en-US" sz="3200" dirty="0" smtClean="0"/>
              <a:t>→</a:t>
            </a:r>
            <a:r>
              <a:rPr lang="zh-TW" altLang="zh-TW" sz="3200" dirty="0" smtClean="0"/>
              <a:t>點選</a:t>
            </a:r>
            <a:r>
              <a:rPr lang="zh-TW" altLang="zh-TW" sz="3200" dirty="0"/>
              <a:t>「下一步」上</a:t>
            </a:r>
            <a:r>
              <a:rPr lang="zh-TW" altLang="zh-TW" sz="3200" dirty="0" smtClean="0"/>
              <a:t>傳</a:t>
            </a:r>
            <a:r>
              <a:rPr lang="zh-TW" altLang="en-US" sz="3200" dirty="0" smtClean="0"/>
              <a:t>。</a:t>
            </a:r>
            <a:r>
              <a:rPr lang="en-US" altLang="zh-TW" sz="3200" dirty="0" smtClean="0"/>
              <a:t>(</a:t>
            </a:r>
            <a:r>
              <a:rPr lang="zh-TW" altLang="zh-TW" sz="3200" dirty="0">
                <a:solidFill>
                  <a:srgbClr val="FF0000"/>
                </a:solidFill>
              </a:rPr>
              <a:t>檔名請</a:t>
            </a:r>
            <a:r>
              <a:rPr lang="zh-TW" altLang="zh-TW" sz="3200" dirty="0" smtClean="0">
                <a:solidFill>
                  <a:srgbClr val="FF0000"/>
                </a:solidFill>
              </a:rPr>
              <a:t>使用</a:t>
            </a:r>
            <a:r>
              <a:rPr lang="zh-TW" altLang="en-US" sz="3200" dirty="0" smtClean="0">
                <a:solidFill>
                  <a:srgbClr val="FF0000"/>
                </a:solidFill>
              </a:rPr>
              <a:t>研究生姓名</a:t>
            </a:r>
            <a:r>
              <a:rPr lang="zh-TW" altLang="zh-TW" sz="3200" dirty="0" smtClean="0"/>
              <a:t>，</a:t>
            </a:r>
            <a:r>
              <a:rPr lang="zh-TW" altLang="zh-TW" sz="3200" dirty="0"/>
              <a:t>論文電子檔請合成一</a:t>
            </a:r>
            <a:r>
              <a:rPr lang="en-US" altLang="zh-TW" sz="3200" dirty="0"/>
              <a:t>PDF</a:t>
            </a:r>
            <a:r>
              <a:rPr lang="zh-TW" altLang="zh-TW" sz="3200" dirty="0"/>
              <a:t>檔，每</a:t>
            </a:r>
            <a:r>
              <a:rPr lang="zh-TW" altLang="zh-TW" sz="3200" dirty="0" smtClean="0"/>
              <a:t>頁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含封面</a:t>
            </a:r>
            <a:r>
              <a:rPr lang="en-US" altLang="zh-TW" sz="3200" dirty="0"/>
              <a:t>)</a:t>
            </a:r>
            <a:r>
              <a:rPr lang="zh-TW" altLang="zh-TW" sz="3200" dirty="0" smtClean="0"/>
              <a:t>皆</a:t>
            </a:r>
            <a:r>
              <a:rPr lang="zh-TW" altLang="zh-TW" sz="3200" dirty="0"/>
              <a:t>有浮水印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558908" y="6584330"/>
            <a:ext cx="990601" cy="273049"/>
          </a:xfrm>
        </p:spPr>
        <p:txBody>
          <a:bodyPr/>
          <a:lstStyle/>
          <a:p>
            <a:pPr rtl="0"/>
            <a:fld id="{E5137D0E-4A4F-4307-8994-C1891D747D59}" type="slidenum">
              <a:rPr lang="en-US" altLang="zh-TW" smtClean="0"/>
              <a:t>21</a:t>
            </a:fld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6300259" y="4776564"/>
            <a:ext cx="1224136" cy="342000"/>
          </a:xfrm>
          <a:prstGeom prst="wedgeRoundRectCallout">
            <a:avLst>
              <a:gd name="adj1" fmla="val -56359"/>
              <a:gd name="adj2" fmla="val 10262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點選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下一步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3358108" y="3072645"/>
            <a:ext cx="1240904" cy="342000"/>
          </a:xfrm>
          <a:prstGeom prst="wedgeRoundRectCallout">
            <a:avLst>
              <a:gd name="adj1" fmla="val 33494"/>
              <a:gd name="adj2" fmla="val 7949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瀏覽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電子檔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078188" y="3573016"/>
            <a:ext cx="792088" cy="306073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5734371" y="5239876"/>
            <a:ext cx="720079" cy="28803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89756" y="5592479"/>
            <a:ext cx="11809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需有封面、中英摘、目次、本文、參考文獻、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附錄（若</a:t>
            </a:r>
            <a:r>
              <a:rPr lang="zh-TW" altLang="zh-TW" sz="2400" dirty="0" smtClean="0">
                <a:solidFill>
                  <a:srgbClr val="222222"/>
                </a:solidFill>
                <a:ea typeface="microsoft jhenghei" panose="020B0604030504040204" pitchFamily="34" charset="-120"/>
              </a:rPr>
              <a:t>含手機</a:t>
            </a:r>
            <a:r>
              <a:rPr lang="zh-TW" altLang="en-US" sz="2400" dirty="0">
                <a:solidFill>
                  <a:srgbClr val="222222"/>
                </a:solidFill>
                <a:ea typeface="microsoft jhenghei" panose="020B0604030504040204" pitchFamily="34" charset="-120"/>
              </a:rPr>
              <a:t>等</a:t>
            </a:r>
            <a:r>
              <a:rPr lang="zh-TW" altLang="zh-TW" sz="2400" dirty="0" smtClean="0">
                <a:solidFill>
                  <a:srgbClr val="222222"/>
                </a:solidFill>
                <a:ea typeface="microsoft jhenghei" panose="020B0604030504040204" pitchFamily="34" charset="-120"/>
              </a:rPr>
              <a:t>個</a:t>
            </a:r>
            <a:r>
              <a:rPr lang="zh-TW" altLang="zh-TW" sz="2400" dirty="0">
                <a:solidFill>
                  <a:srgbClr val="222222"/>
                </a:solidFill>
                <a:ea typeface="microsoft jhenghei" panose="020B0604030504040204" pitchFamily="34" charset="-120"/>
              </a:rPr>
              <a:t>資，建議改</a:t>
            </a:r>
            <a:r>
              <a:rPr lang="zh-TW" altLang="zh-TW" sz="2400" dirty="0" smtClean="0">
                <a:solidFill>
                  <a:srgbClr val="222222"/>
                </a:solidFill>
                <a:ea typeface="microsoft jhenghei" panose="020B0604030504040204" pitchFamily="34" charset="-120"/>
              </a:rPr>
              <a:t>為</a:t>
            </a:r>
            <a:r>
              <a:rPr lang="en-US" altLang="zh-TW" sz="2400" dirty="0" smtClean="0">
                <a:solidFill>
                  <a:srgbClr val="222222"/>
                </a:solidFill>
                <a:ea typeface="microsoft jhenghei" panose="020B0604030504040204" pitchFamily="34" charset="-120"/>
              </a:rPr>
              <a:t>X</a:t>
            </a:r>
            <a:r>
              <a:rPr lang="zh-TW" altLang="zh-TW" sz="2400" dirty="0" smtClean="0">
                <a:solidFill>
                  <a:srgbClr val="222222"/>
                </a:solidFill>
                <a:ea typeface="microsoft jhenghei" panose="020B0604030504040204" pitchFamily="34" charset="-120"/>
              </a:rPr>
              <a:t>或</a:t>
            </a:r>
            <a:r>
              <a:rPr lang="en-US" altLang="zh-TW" sz="2400" dirty="0" smtClean="0">
                <a:solidFill>
                  <a:srgbClr val="222222"/>
                </a:solidFill>
                <a:ea typeface="microsoft jhenghei" panose="020B0604030504040204" pitchFamily="34" charset="-120"/>
              </a:rPr>
              <a:t>O</a:t>
            </a:r>
            <a:r>
              <a:rPr lang="zh-TW" altLang="en-US" sz="2400" dirty="0" smtClean="0">
                <a:solidFill>
                  <a:srgbClr val="222222"/>
                </a:solidFill>
                <a:ea typeface="microsoft jhenghei" panose="020B0604030504040204" pitchFamily="34" charset="-120"/>
              </a:rPr>
              <a:t>隱碼）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其餘授權書、審定書、謝誌可放也可不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檔案過大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20MB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，請先縮減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再進行上傳動作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01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764" y="116632"/>
            <a:ext cx="11665296" cy="1008112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7.</a:t>
            </a:r>
            <a:r>
              <a:rPr lang="zh-TW" altLang="zh-TW" sz="4000" dirty="0"/>
              <a:t>當看到查核頁面即上傳</a:t>
            </a:r>
            <a:r>
              <a:rPr lang="zh-TW" altLang="zh-TW" sz="4000" dirty="0" smtClean="0"/>
              <a:t>完成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22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1"/>
          </p:nvPr>
        </p:nvSpPr>
        <p:spPr>
          <a:xfrm>
            <a:off x="282256" y="1268760"/>
            <a:ext cx="5833794" cy="42171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2400" dirty="0" smtClean="0"/>
              <a:t>若已跳離查核頁面，可於機構典藏網站上方輸入論文名稱或研究生姓名查詢，來確認上傳完的資料</a:t>
            </a:r>
            <a:endParaRPr lang="en-US" altLang="zh-TW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 sz="2400" dirty="0" smtClean="0"/>
          </a:p>
        </p:txBody>
      </p:sp>
      <p:pic>
        <p:nvPicPr>
          <p:cNvPr id="10" name="內容版面配置區 6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833" y="1868135"/>
            <a:ext cx="4577601" cy="2574900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8193266" y="2192362"/>
            <a:ext cx="1165250" cy="22860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2" name="圓角矩形圖說文字 11"/>
          <p:cNvSpPr/>
          <p:nvPr/>
        </p:nvSpPr>
        <p:spPr>
          <a:xfrm>
            <a:off x="9048938" y="1698666"/>
            <a:ext cx="1075055" cy="342000"/>
          </a:xfrm>
          <a:prstGeom prst="wedgeRoundRectCallout">
            <a:avLst>
              <a:gd name="adj1" fmla="val -57965"/>
              <a:gd name="adj2" fmla="val 7416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查詢題名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31" y="2708920"/>
            <a:ext cx="6696172" cy="22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788" y="332656"/>
            <a:ext cx="11449272" cy="1584176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8.</a:t>
            </a:r>
            <a:r>
              <a:rPr lang="zh-TW" altLang="zh-TW" sz="4000" dirty="0"/>
              <a:t>於查核頁面最下方，點選「檢視上傳文件</a:t>
            </a:r>
            <a:r>
              <a:rPr lang="zh-TW" altLang="zh-TW" sz="4000" dirty="0" smtClean="0"/>
              <a:t>」 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或至機構</a:t>
            </a:r>
            <a:r>
              <a:rPr lang="zh-TW" altLang="en-US" sz="4000" dirty="0"/>
              <a:t>典藏網站上方查詢</a:t>
            </a:r>
            <a:r>
              <a:rPr lang="zh-TW" altLang="en-US" sz="4000" dirty="0" smtClean="0"/>
              <a:t>題名</a:t>
            </a:r>
            <a:r>
              <a:rPr lang="en-US" altLang="zh-TW" sz="4000" dirty="0" smtClean="0"/>
              <a:t>)</a:t>
            </a:r>
            <a:r>
              <a:rPr lang="zh-TW" altLang="en-US" sz="4000" dirty="0" smtClean="0"/>
              <a:t>→</a:t>
            </a:r>
            <a:r>
              <a:rPr lang="zh-TW" altLang="zh-TW" sz="4000" dirty="0" smtClean="0"/>
              <a:t>可</a:t>
            </a:r>
            <a:r>
              <a:rPr lang="zh-TW" altLang="zh-TW" sz="4000" dirty="0"/>
              <a:t>看到上傳後的結果，請點選「</a:t>
            </a:r>
            <a:r>
              <a:rPr lang="zh-TW" altLang="zh-TW" sz="4000" b="1" dirty="0"/>
              <a:t>編輯檔案政策</a:t>
            </a:r>
            <a:r>
              <a:rPr lang="zh-TW" altLang="zh-TW" sz="4000" dirty="0"/>
              <a:t>」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23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28" y="2060848"/>
            <a:ext cx="9865096" cy="4464495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7966620" y="3773016"/>
            <a:ext cx="1706612" cy="342000"/>
          </a:xfrm>
          <a:prstGeom prst="wedgeRoundRectCallout">
            <a:avLst>
              <a:gd name="adj1" fmla="val 39138"/>
              <a:gd name="adj2" fmla="val -9882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點選編輯檔案政策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9046740" y="3357563"/>
            <a:ext cx="1086272" cy="296589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672" y="2311154"/>
            <a:ext cx="8821381" cy="35152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9.</a:t>
            </a:r>
            <a:r>
              <a:rPr lang="zh-TW" altLang="zh-TW" sz="4000" dirty="0" smtClean="0"/>
              <a:t>於數位</a:t>
            </a:r>
            <a:r>
              <a:rPr lang="zh-TW" altLang="zh-TW" sz="4000" dirty="0"/>
              <a:t>檔案</a:t>
            </a:r>
            <a:r>
              <a:rPr lang="en-US" altLang="zh-TW" sz="4000" dirty="0" err="1"/>
              <a:t>xxxx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姓名</a:t>
            </a:r>
            <a:r>
              <a:rPr lang="en-US" altLang="zh-TW" sz="4000" dirty="0" smtClean="0"/>
              <a:t>.</a:t>
            </a:r>
            <a:r>
              <a:rPr lang="en-US" altLang="zh-TW" sz="4000" dirty="0"/>
              <a:t>pdf)</a:t>
            </a:r>
            <a:r>
              <a:rPr lang="zh-TW" altLang="zh-TW" sz="4000" dirty="0"/>
              <a:t>下方的那筆政策點選「編輯」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24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5158308" y="3910941"/>
            <a:ext cx="2520280" cy="360000"/>
          </a:xfrm>
          <a:prstGeom prst="wedgeRoundRectCallout">
            <a:avLst>
              <a:gd name="adj1" fmla="val -65738"/>
              <a:gd name="adj2" fmla="val -45116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請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先確認是否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為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姓名</a:t>
            </a:r>
            <a:r>
              <a:rPr 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.</a:t>
            </a:r>
            <a:r>
              <a:rPr lang="en-US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pdf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9604941" y="4725144"/>
            <a:ext cx="1008112" cy="360000"/>
          </a:xfrm>
          <a:prstGeom prst="wedgeRoundRectCallout">
            <a:avLst>
              <a:gd name="adj1" fmla="val -59563"/>
              <a:gd name="adj2" fmla="val 8897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點選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編輯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8942387" y="5214938"/>
            <a:ext cx="752425" cy="48055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3392388" y="3799523"/>
            <a:ext cx="1333872" cy="421565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20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631"/>
          <a:stretch/>
        </p:blipFill>
        <p:spPr>
          <a:xfrm>
            <a:off x="2035430" y="1828801"/>
            <a:ext cx="8333866" cy="40484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10.</a:t>
            </a:r>
            <a:r>
              <a:rPr lang="zh-TW" altLang="zh-TW" sz="4000" dirty="0" smtClean="0"/>
              <a:t>存取</a:t>
            </a:r>
            <a:r>
              <a:rPr lang="zh-TW" altLang="zh-TW" sz="4000" dirty="0"/>
              <a:t>範圍</a:t>
            </a:r>
            <a:r>
              <a:rPr lang="en-US" altLang="zh-TW" sz="4000" dirty="0"/>
              <a:t>(IP</a:t>
            </a:r>
            <a:r>
              <a:rPr lang="zh-TW" altLang="zh-TW" sz="4000" dirty="0"/>
              <a:t>限制</a:t>
            </a:r>
            <a:r>
              <a:rPr lang="en-US" altLang="zh-TW" sz="4000" dirty="0"/>
              <a:t>)</a:t>
            </a:r>
            <a:r>
              <a:rPr lang="zh-TW" altLang="zh-TW" sz="4000" dirty="0"/>
              <a:t>修改為「</a:t>
            </a:r>
            <a:r>
              <a:rPr lang="zh-TW" altLang="zh-TW" sz="4000" u="sng" dirty="0">
                <a:solidFill>
                  <a:srgbClr val="FF0000"/>
                </a:solidFill>
              </a:rPr>
              <a:t>校內</a:t>
            </a:r>
            <a:r>
              <a:rPr lang="en-US" altLang="zh-TW" sz="4000" u="sng" dirty="0">
                <a:solidFill>
                  <a:srgbClr val="FF0000"/>
                </a:solidFill>
              </a:rPr>
              <a:t>IP</a:t>
            </a:r>
            <a:r>
              <a:rPr lang="zh-TW" altLang="zh-TW" sz="4000" u="sng" dirty="0">
                <a:solidFill>
                  <a:srgbClr val="FF0000"/>
                </a:solidFill>
              </a:rPr>
              <a:t>範圍</a:t>
            </a:r>
            <a:r>
              <a:rPr lang="zh-TW" altLang="zh-TW" sz="4000" dirty="0" smtClean="0"/>
              <a:t>」</a:t>
            </a:r>
            <a:r>
              <a:rPr lang="zh-TW" altLang="en-US" sz="4000" dirty="0"/>
              <a:t>→</a:t>
            </a:r>
            <a:r>
              <a:rPr lang="zh-TW" altLang="zh-TW" sz="4000" dirty="0" smtClean="0"/>
              <a:t>點選</a:t>
            </a:r>
            <a:r>
              <a:rPr lang="zh-TW" altLang="zh-TW" sz="4000" dirty="0"/>
              <a:t>「送出」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25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3562584" y="4540159"/>
            <a:ext cx="1774190" cy="342000"/>
          </a:xfrm>
          <a:prstGeom prst="wedgeRoundRectCallout">
            <a:avLst>
              <a:gd name="adj1" fmla="val -51536"/>
              <a:gd name="adj2" fmla="val 762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修改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為校內</a:t>
            </a:r>
            <a:r>
              <a:rPr lang="en-US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IP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範圍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5789307" y="5947767"/>
            <a:ext cx="994385" cy="342000"/>
          </a:xfrm>
          <a:prstGeom prst="wedgeRoundRectCallout">
            <a:avLst>
              <a:gd name="adj1" fmla="val -35208"/>
              <a:gd name="adj2" fmla="val -7984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點選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送出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927349" y="5038726"/>
            <a:ext cx="1175221" cy="296589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5648638" y="5470848"/>
            <a:ext cx="637862" cy="348927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18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672" y="2311154"/>
            <a:ext cx="8821381" cy="35152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11.</a:t>
            </a:r>
            <a:r>
              <a:rPr lang="zh-TW" altLang="zh-TW" sz="4000" dirty="0" smtClean="0"/>
              <a:t>點選</a:t>
            </a:r>
            <a:r>
              <a:rPr lang="zh-TW" altLang="zh-TW" sz="4000" dirty="0"/>
              <a:t>數位檔案</a:t>
            </a:r>
            <a:r>
              <a:rPr lang="en-US" altLang="zh-TW" sz="4000" dirty="0" err="1"/>
              <a:t>xxxx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姓名</a:t>
            </a:r>
            <a:r>
              <a:rPr lang="en-US" altLang="zh-TW" sz="4000" dirty="0" smtClean="0"/>
              <a:t>.</a:t>
            </a:r>
            <a:r>
              <a:rPr lang="en-US" altLang="zh-TW" sz="4000" dirty="0"/>
              <a:t>pdf)</a:t>
            </a:r>
            <a:r>
              <a:rPr lang="zh-TW" altLang="zh-TW" sz="4000" dirty="0"/>
              <a:t>下方的「加入新的政策」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26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7710171" y="3883777"/>
            <a:ext cx="1800200" cy="329565"/>
          </a:xfrm>
          <a:prstGeom prst="wedgeRoundRectCallout">
            <a:avLst>
              <a:gd name="adj1" fmla="val -65725"/>
              <a:gd name="adj2" fmla="val 4095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點選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加入新的政策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4069432" y="3251845"/>
            <a:ext cx="1953637" cy="340995"/>
          </a:xfrm>
          <a:prstGeom prst="wedgeRoundRectCallout">
            <a:avLst>
              <a:gd name="adj1" fmla="val -42907"/>
              <a:gd name="adj2" fmla="val 9790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確認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為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自己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姓名</a:t>
            </a:r>
            <a:r>
              <a:rPr 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.</a:t>
            </a:r>
            <a:r>
              <a:rPr lang="en-US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pdf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422650" y="3776664"/>
            <a:ext cx="1231602" cy="365198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5747691" y="4200524"/>
            <a:ext cx="1719909" cy="524619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25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908" y="2102444"/>
            <a:ext cx="9322630" cy="44799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5780" y="548680"/>
            <a:ext cx="11449272" cy="1584176"/>
          </a:xfrm>
        </p:spPr>
        <p:txBody>
          <a:bodyPr>
            <a:noAutofit/>
          </a:bodyPr>
          <a:lstStyle/>
          <a:p>
            <a:pPr lvl="0"/>
            <a:r>
              <a:rPr lang="en-US" altLang="zh-TW" sz="3600" dirty="0" smtClean="0"/>
              <a:t>12.</a:t>
            </a:r>
            <a:r>
              <a:rPr lang="zh-TW" altLang="en-US" sz="3600" dirty="0" smtClean="0"/>
              <a:t>設定</a:t>
            </a:r>
            <a:r>
              <a:rPr lang="zh-TW" altLang="zh-TW" sz="3600" dirty="0" smtClean="0"/>
              <a:t>電子檔</a:t>
            </a:r>
            <a:r>
              <a:rPr lang="zh-TW" altLang="en-US" sz="3600" dirty="0" smtClean="0">
                <a:solidFill>
                  <a:srgbClr val="FF0000"/>
                </a:solidFill>
              </a:rPr>
              <a:t>校外</a:t>
            </a:r>
            <a:r>
              <a:rPr lang="zh-TW" altLang="en-US" sz="3600" dirty="0" smtClean="0"/>
              <a:t>開放時間</a:t>
            </a:r>
            <a:r>
              <a:rPr lang="zh-TW" altLang="zh-TW" sz="3600" dirty="0" smtClean="0"/>
              <a:t>，如</a:t>
            </a:r>
            <a:r>
              <a:rPr lang="zh-TW" altLang="en-US" sz="3600" dirty="0" smtClean="0"/>
              <a:t>欲在</a:t>
            </a:r>
            <a:r>
              <a:rPr lang="en-US" altLang="zh-TW" sz="3600" dirty="0" smtClean="0"/>
              <a:t>2023.1.1</a:t>
            </a:r>
            <a:r>
              <a:rPr lang="zh-TW" altLang="en-US" sz="3600" dirty="0" smtClean="0"/>
              <a:t>公開</a:t>
            </a:r>
            <a:r>
              <a:rPr lang="zh-TW" altLang="zh-TW" sz="3600" dirty="0" smtClean="0"/>
              <a:t>，</a:t>
            </a:r>
            <a:r>
              <a:rPr lang="zh-TW" altLang="zh-TW" sz="3600" dirty="0"/>
              <a:t>則</a:t>
            </a:r>
            <a:r>
              <a:rPr lang="zh-TW" altLang="zh-TW" sz="3600" dirty="0" smtClean="0"/>
              <a:t>設定起</a:t>
            </a:r>
            <a:r>
              <a:rPr lang="zh-TW" altLang="zh-TW" sz="3600" dirty="0"/>
              <a:t>迄日期為「</a:t>
            </a:r>
            <a:r>
              <a:rPr lang="en-US" altLang="zh-TW" sz="3600" dirty="0" smtClean="0"/>
              <a:t>2023-01-01~</a:t>
            </a:r>
            <a:r>
              <a:rPr lang="zh-TW" altLang="zh-TW" sz="3600" dirty="0"/>
              <a:t>空白</a:t>
            </a:r>
            <a:r>
              <a:rPr lang="zh-TW" altLang="zh-TW" sz="3600" dirty="0" smtClean="0"/>
              <a:t>」</a:t>
            </a:r>
            <a:r>
              <a:rPr lang="zh-TW" altLang="en-US" sz="3600" dirty="0"/>
              <a:t>→</a:t>
            </a:r>
            <a:r>
              <a:rPr lang="zh-TW" altLang="zh-TW" sz="3600" dirty="0" smtClean="0"/>
              <a:t>存取</a:t>
            </a:r>
            <a:r>
              <a:rPr lang="zh-TW" altLang="zh-TW" sz="3600" dirty="0"/>
              <a:t>範圍</a:t>
            </a:r>
            <a:r>
              <a:rPr lang="en-US" altLang="zh-TW" sz="3600" dirty="0"/>
              <a:t>IP</a:t>
            </a:r>
            <a:r>
              <a:rPr lang="zh-TW" altLang="zh-TW" sz="3600" dirty="0"/>
              <a:t>限制</a:t>
            </a:r>
            <a:r>
              <a:rPr lang="zh-TW" altLang="zh-TW" sz="3600" dirty="0" smtClean="0"/>
              <a:t>選擇「</a:t>
            </a:r>
            <a:r>
              <a:rPr lang="en-US" altLang="zh-TW" sz="3600" u="sng" dirty="0">
                <a:solidFill>
                  <a:srgbClr val="FF0000"/>
                </a:solidFill>
              </a:rPr>
              <a:t>--</a:t>
            </a:r>
            <a:r>
              <a:rPr lang="zh-TW" altLang="zh-TW" sz="3600" u="sng" dirty="0">
                <a:solidFill>
                  <a:srgbClr val="FF0000"/>
                </a:solidFill>
              </a:rPr>
              <a:t>不限</a:t>
            </a:r>
            <a:r>
              <a:rPr lang="en-US" altLang="zh-TW" sz="3600" u="sng" dirty="0">
                <a:solidFill>
                  <a:srgbClr val="FF0000"/>
                </a:solidFill>
              </a:rPr>
              <a:t>--</a:t>
            </a:r>
            <a:r>
              <a:rPr lang="zh-TW" altLang="zh-TW" sz="3600" dirty="0" smtClean="0"/>
              <a:t>」</a:t>
            </a:r>
            <a:r>
              <a:rPr lang="zh-TW" altLang="en-US" sz="3600" dirty="0" smtClean="0"/>
              <a:t>→</a:t>
            </a:r>
            <a:r>
              <a:rPr lang="zh-TW" altLang="zh-TW" sz="3600" dirty="0" smtClean="0"/>
              <a:t>點選</a:t>
            </a:r>
            <a:r>
              <a:rPr lang="zh-TW" altLang="zh-TW" sz="3600" dirty="0"/>
              <a:t>「送出</a:t>
            </a:r>
            <a:r>
              <a:rPr lang="zh-TW" altLang="zh-TW" sz="3600" dirty="0" smtClean="0"/>
              <a:t>」</a:t>
            </a:r>
            <a:r>
              <a:rPr lang="zh-TW" altLang="en-US" sz="3600" dirty="0" smtClean="0"/>
              <a:t>。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(</a:t>
            </a:r>
            <a:r>
              <a:rPr lang="zh-TW" altLang="zh-TW" sz="3600" dirty="0" smtClean="0"/>
              <a:t>校外</a:t>
            </a:r>
            <a:r>
              <a:rPr lang="zh-TW" altLang="en-US" sz="3600" dirty="0" smtClean="0"/>
              <a:t>延後公開日期自</a:t>
            </a:r>
            <a:r>
              <a:rPr lang="zh-TW" altLang="en-US" sz="3600" dirty="0"/>
              <a:t>申請日期起算至多</a:t>
            </a:r>
            <a:r>
              <a:rPr lang="en-US" altLang="zh-TW" sz="3600" dirty="0" smtClean="0">
                <a:solidFill>
                  <a:srgbClr val="FF0000"/>
                </a:solidFill>
              </a:rPr>
              <a:t>5</a:t>
            </a:r>
            <a:r>
              <a:rPr lang="zh-TW" altLang="en-US" sz="3600" dirty="0" smtClean="0">
                <a:solidFill>
                  <a:srgbClr val="FF0000"/>
                </a:solidFill>
              </a:rPr>
              <a:t>年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630916" y="6309320"/>
            <a:ext cx="990601" cy="273049"/>
          </a:xfrm>
        </p:spPr>
        <p:txBody>
          <a:bodyPr/>
          <a:lstStyle/>
          <a:p>
            <a:pPr rtl="0"/>
            <a:fld id="{E5137D0E-4A4F-4307-8994-C1891D747D59}" type="slidenum">
              <a:rPr lang="en-US" altLang="zh-TW" smtClean="0"/>
              <a:t>27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2951182" y="6067617"/>
            <a:ext cx="1506865" cy="342000"/>
          </a:xfrm>
          <a:prstGeom prst="wedgeRoundRectCallout">
            <a:avLst>
              <a:gd name="adj1" fmla="val -40269"/>
              <a:gd name="adj2" fmla="val -7979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選擇</a:t>
            </a:r>
            <a:r>
              <a:rPr 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--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不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限</a:t>
            </a:r>
            <a:r>
              <a:rPr lang="en-US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--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5878388" y="5702266"/>
            <a:ext cx="1074319" cy="342000"/>
          </a:xfrm>
          <a:prstGeom prst="wedgeRoundRectCallout">
            <a:avLst>
              <a:gd name="adj1" fmla="val -47070"/>
              <a:gd name="adj2" fmla="val 689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3.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點選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送出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4217974" y="4044434"/>
            <a:ext cx="2271155" cy="342000"/>
          </a:xfrm>
          <a:prstGeom prst="wedgeRoundRectCallout">
            <a:avLst>
              <a:gd name="adj1" fmla="val -40783"/>
              <a:gd name="adj2" fmla="val 7902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設定</a:t>
            </a: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校外開放的起始日期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489043" y="4525638"/>
            <a:ext cx="3510887" cy="305337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5618930" y="6123420"/>
            <a:ext cx="619497" cy="458949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546194" y="5656124"/>
            <a:ext cx="1249363" cy="265339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0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3852" y="2512582"/>
            <a:ext cx="10077682" cy="28333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788" y="980728"/>
            <a:ext cx="11449272" cy="1008112"/>
          </a:xfrm>
        </p:spPr>
        <p:txBody>
          <a:bodyPr>
            <a:noAutofit/>
          </a:bodyPr>
          <a:lstStyle/>
          <a:p>
            <a:pPr lvl="0"/>
            <a:r>
              <a:rPr lang="en-US" altLang="zh-TW" sz="3200" dirty="0" smtClean="0"/>
              <a:t>13.</a:t>
            </a:r>
            <a:r>
              <a:rPr lang="zh-TW" altLang="zh-TW" sz="3200" dirty="0"/>
              <a:t>確認設定結果，其餘政策</a:t>
            </a:r>
            <a:r>
              <a:rPr lang="zh-TW" altLang="zh-TW" sz="3200" dirty="0" smtClean="0"/>
              <a:t>部</a:t>
            </a:r>
            <a:r>
              <a:rPr lang="zh-TW" altLang="en-US" sz="3200" dirty="0" smtClean="0"/>
              <a:t>分</a:t>
            </a:r>
            <a:r>
              <a:rPr lang="zh-TW" altLang="zh-TW" sz="3200" dirty="0" smtClean="0"/>
              <a:t>請勿更動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(</a:t>
            </a:r>
            <a:r>
              <a:rPr lang="zh-TW" altLang="en-US" sz="3200" dirty="0" smtClean="0"/>
              <a:t>若</a:t>
            </a:r>
            <a:r>
              <a:rPr lang="zh-TW" altLang="en-US" sz="3200" dirty="0">
                <a:solidFill>
                  <a:srgbClr val="FF0000"/>
                </a:solidFill>
              </a:rPr>
              <a:t>校內外皆要延後公開</a:t>
            </a:r>
            <a:r>
              <a:rPr lang="zh-TW" altLang="en-US" sz="3200" dirty="0"/>
              <a:t>，請將</a:t>
            </a:r>
            <a:r>
              <a:rPr lang="zh-TW" altLang="en-US" sz="3200" dirty="0">
                <a:solidFill>
                  <a:srgbClr val="0070C0"/>
                </a:solidFill>
              </a:rPr>
              <a:t>國家圖書館學位論文延後公開申請書</a:t>
            </a:r>
            <a:r>
              <a:rPr lang="en-US" altLang="zh-TW" sz="3200" dirty="0"/>
              <a:t>(</a:t>
            </a:r>
            <a:r>
              <a:rPr lang="zh-TW" altLang="en-US" sz="3200" dirty="0"/>
              <a:t>需填妥、蓋完章的版本</a:t>
            </a:r>
            <a:r>
              <a:rPr lang="en-US" altLang="zh-TW" sz="3200" dirty="0"/>
              <a:t>)</a:t>
            </a:r>
            <a:r>
              <a:rPr lang="zh-TW" altLang="en-US" sz="3200" dirty="0"/>
              <a:t>掃描或拍照之電子檔案</a:t>
            </a:r>
            <a:r>
              <a:rPr lang="en-US" altLang="zh-TW" sz="3200" dirty="0"/>
              <a:t>MAIL</a:t>
            </a:r>
            <a:r>
              <a:rPr lang="zh-TW" altLang="en-US" sz="3200" dirty="0"/>
              <a:t>至</a:t>
            </a:r>
            <a:r>
              <a:rPr lang="en-US" altLang="zh-TW" sz="3200" dirty="0" smtClean="0">
                <a:hlinkClick r:id="rId4"/>
              </a:rPr>
              <a:t>libcat@mail.ntcu.edu.tw</a:t>
            </a:r>
            <a:r>
              <a:rPr lang="zh-TW" altLang="en-US" sz="3200" dirty="0" smtClean="0"/>
              <a:t>。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872177" y="6453336"/>
            <a:ext cx="990601" cy="273049"/>
          </a:xfrm>
        </p:spPr>
        <p:txBody>
          <a:bodyPr/>
          <a:lstStyle/>
          <a:p>
            <a:pPr rtl="0"/>
            <a:fld id="{E5137D0E-4A4F-4307-8994-C1891D747D59}" type="slidenum">
              <a:rPr lang="en-US" altLang="zh-TW" smtClean="0"/>
              <a:t>28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9279809" y="3083831"/>
            <a:ext cx="1735455" cy="342000"/>
          </a:xfrm>
          <a:prstGeom prst="wedgeRoundRectCallout">
            <a:avLst>
              <a:gd name="adj1" fmla="val -40003"/>
              <a:gd name="adj2" fmla="val 9549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400" b="1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確認設定結果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349996" y="3607573"/>
            <a:ext cx="9014330" cy="1693635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286100" y="5679931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需要填寫國家圖書館學位論文延後公開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申請書，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及填寫注意事項，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請參考常見問題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Q1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Q2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710036" y="2550705"/>
            <a:ext cx="1368152" cy="446248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3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9756" y="188640"/>
            <a:ext cx="11881320" cy="1584176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14.</a:t>
            </a:r>
            <a:r>
              <a:rPr lang="zh-TW" altLang="zh-TW" sz="3600" dirty="0"/>
              <a:t>完成論文建檔及全文</a:t>
            </a:r>
            <a:r>
              <a:rPr lang="en-US" altLang="zh-TW" sz="3600" dirty="0"/>
              <a:t>PDF</a:t>
            </a:r>
            <a:r>
              <a:rPr lang="zh-TW" altLang="zh-TW" sz="3600" dirty="0"/>
              <a:t>檔上傳後，圖書館需要</a:t>
            </a:r>
            <a:r>
              <a:rPr lang="zh-TW" altLang="zh-TW" sz="3600" b="1" dirty="0">
                <a:solidFill>
                  <a:srgbClr val="FF0000"/>
                </a:solidFill>
              </a:rPr>
              <a:t>二個工作天</a:t>
            </a:r>
            <a:r>
              <a:rPr lang="zh-TW" altLang="zh-TW" sz="3600" dirty="0"/>
              <a:t>辦理審核，審核後，將會寄發電子郵件告知審核</a:t>
            </a:r>
            <a:r>
              <a:rPr lang="zh-TW" altLang="zh-TW" sz="3600" dirty="0" smtClean="0"/>
              <a:t>結果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(</a:t>
            </a:r>
            <a:r>
              <a:rPr lang="zh-TW" altLang="zh-TW" sz="3600" dirty="0"/>
              <a:t>主旨為</a:t>
            </a:r>
            <a:r>
              <a:rPr lang="en-US" altLang="zh-TW" sz="3600" dirty="0"/>
              <a:t>[</a:t>
            </a:r>
            <a:r>
              <a:rPr lang="zh-TW" altLang="zh-TW" sz="3600" dirty="0"/>
              <a:t>國立臺中教育大學</a:t>
            </a:r>
            <a:r>
              <a:rPr lang="en-US" altLang="zh-TW" sz="3600" dirty="0" smtClean="0"/>
              <a:t>]</a:t>
            </a:r>
            <a:r>
              <a:rPr lang="zh-TW" altLang="en-US" sz="3600" dirty="0"/>
              <a:t>學位論文電子檔審核通知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3772" y="1988840"/>
            <a:ext cx="5137212" cy="38884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TW" altLang="zh-TW" dirty="0"/>
              <a:t>若審核未通過，請依</a:t>
            </a:r>
            <a:r>
              <a:rPr lang="zh-TW" altLang="zh-TW" dirty="0" smtClean="0"/>
              <a:t>電子郵件</a:t>
            </a:r>
            <a:r>
              <a:rPr lang="zh-TW" altLang="en-US" dirty="0" smtClean="0"/>
              <a:t>通知修正</a:t>
            </a:r>
            <a:r>
              <a:rPr lang="zh-TW" altLang="zh-TW" dirty="0" smtClean="0"/>
              <a:t>錯誤部</a:t>
            </a:r>
            <a:r>
              <a:rPr lang="zh-TW" altLang="en-US" dirty="0" smtClean="0"/>
              <a:t>分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TW" altLang="zh-TW" dirty="0" smtClean="0"/>
              <a:t>若審核通過，請備妥以下資料後，依規定至圖書館一樓辦理離校手續。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(1) </a:t>
            </a:r>
            <a:r>
              <a:rPr lang="zh-TW" altLang="zh-TW" dirty="0" smtClean="0"/>
              <a:t>請列印</a:t>
            </a:r>
            <a:r>
              <a:rPr lang="zh-TW" altLang="en-US" dirty="0" smtClean="0"/>
              <a:t>或手機出示</a:t>
            </a:r>
            <a:r>
              <a:rPr lang="zh-TW" altLang="zh-TW" dirty="0" smtClean="0"/>
              <a:t>審核通過之</a:t>
            </a:r>
            <a:r>
              <a:rPr lang="en-US" altLang="zh-TW" dirty="0" smtClean="0"/>
              <a:t>[</a:t>
            </a:r>
            <a:r>
              <a:rPr lang="zh-TW" altLang="zh-TW" dirty="0" smtClean="0"/>
              <a:t>國立臺中教育大學</a:t>
            </a:r>
            <a:r>
              <a:rPr lang="en-US" altLang="zh-TW" dirty="0" smtClean="0"/>
              <a:t>]</a:t>
            </a:r>
            <a:r>
              <a:rPr lang="zh-TW" altLang="en-US" dirty="0"/>
              <a:t>學位論文電子檔審核通知</a:t>
            </a:r>
            <a:r>
              <a:rPr lang="en-US" altLang="zh-TW" dirty="0" smtClean="0"/>
              <a:t>mail</a:t>
            </a:r>
            <a:r>
              <a:rPr lang="zh-TW" altLang="zh-TW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(2) </a:t>
            </a:r>
            <a:r>
              <a:rPr lang="zh-TW" altLang="zh-TW" dirty="0" smtClean="0"/>
              <a:t>精裝本一冊</a:t>
            </a:r>
            <a:r>
              <a:rPr lang="en-US" altLang="zh-TW" dirty="0" smtClean="0"/>
              <a:t>(</a:t>
            </a:r>
            <a:r>
              <a:rPr lang="zh-TW" altLang="zh-TW" dirty="0" smtClean="0"/>
              <a:t>封面外皮為棗紅色的</a:t>
            </a:r>
            <a:r>
              <a:rPr lang="en-US" altLang="zh-TW" dirty="0" smtClean="0"/>
              <a:t>)</a:t>
            </a:r>
            <a:r>
              <a:rPr lang="zh-TW" altLang="zh-TW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(3) </a:t>
            </a:r>
            <a:r>
              <a:rPr lang="zh-TW" altLang="zh-TW" dirty="0" smtClean="0"/>
              <a:t>上傳至國圖臺灣博碩士論文知識加值系統後</a:t>
            </a:r>
            <a:r>
              <a:rPr lang="zh-TW" altLang="en-US" dirty="0"/>
              <a:t>「 </a:t>
            </a:r>
            <a:r>
              <a:rPr lang="en-US" altLang="zh-TW" dirty="0" smtClean="0"/>
              <a:t>STEP3</a:t>
            </a:r>
            <a:r>
              <a:rPr lang="zh-TW" altLang="en-US" dirty="0" smtClean="0"/>
              <a:t>列印授權</a:t>
            </a:r>
            <a:r>
              <a:rPr lang="zh-TW" altLang="en-US" dirty="0"/>
              <a:t>書」</a:t>
            </a:r>
            <a:r>
              <a:rPr lang="zh-TW" altLang="zh-TW" dirty="0" smtClean="0"/>
              <a:t>產生的</a:t>
            </a:r>
            <a:r>
              <a:rPr lang="zh-TW" altLang="en-US" dirty="0" smtClean="0"/>
              <a:t>「國家圖書館學位論文授權書」</a:t>
            </a:r>
            <a:r>
              <a:rPr lang="zh-TW" altLang="zh-TW" dirty="0" smtClean="0"/>
              <a:t>。（</a:t>
            </a: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://cloud.ncl.edu.tw/ntctc/ </a:t>
            </a:r>
            <a:r>
              <a:rPr lang="en-US" altLang="zh-TW" dirty="0"/>
              <a:t>)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endParaRPr lang="en-US" altLang="zh-TW" sz="22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29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867385" y="5084185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本校博碩士論文授權書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9955900" y="5015577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圖書館學位論文授權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</a:p>
        </p:txBody>
      </p:sp>
      <p:sp>
        <p:nvSpPr>
          <p:cNvPr id="5" name="矩形 4"/>
          <p:cNvSpPr/>
          <p:nvPr/>
        </p:nvSpPr>
        <p:spPr>
          <a:xfrm>
            <a:off x="549796" y="5978337"/>
            <a:ext cx="8784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註：論文精裝本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內容相關規定，請參考常見問題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Q3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501" y="2315577"/>
            <a:ext cx="1908123" cy="270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95" y="2315577"/>
            <a:ext cx="1909165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33" y="2315577"/>
            <a:ext cx="1909165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96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449272" cy="936104"/>
          </a:xfrm>
        </p:spPr>
        <p:txBody>
          <a:bodyPr/>
          <a:lstStyle/>
          <a:p>
            <a:r>
              <a:rPr lang="zh-TW" altLang="en-US" dirty="0"/>
              <a:t>常見</a:t>
            </a:r>
            <a:r>
              <a:rPr lang="zh-TW" altLang="en-US" dirty="0" smtClean="0"/>
              <a:t>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788" y="1268760"/>
            <a:ext cx="11449272" cy="504056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Q1</a:t>
            </a:r>
            <a:r>
              <a:rPr lang="zh-TW" altLang="en-US" dirty="0" smtClean="0"/>
              <a:t>：</a:t>
            </a:r>
            <a:r>
              <a:rPr lang="zh-TW" altLang="en-US" dirty="0">
                <a:hlinkClick r:id="rId2" action="ppaction://hlinksldjump"/>
              </a:rPr>
              <a:t>什麼時候需要填寫國家圖書館學位論文延後公開申請書呢</a:t>
            </a:r>
            <a:r>
              <a:rPr lang="zh-TW" altLang="en-US" dirty="0" smtClean="0">
                <a:hlinkClick r:id="rId2" action="ppaction://hlinksldjump"/>
              </a:rPr>
              <a:t>？</a:t>
            </a:r>
            <a:endParaRPr lang="en-US" altLang="zh-TW" dirty="0" smtClean="0"/>
          </a:p>
          <a:p>
            <a:r>
              <a:rPr lang="en-US" altLang="zh-TW" dirty="0" smtClean="0"/>
              <a:t>Q2</a:t>
            </a:r>
            <a:r>
              <a:rPr lang="zh-TW" altLang="en-US" dirty="0" smtClean="0"/>
              <a:t>：</a:t>
            </a:r>
            <a:r>
              <a:rPr lang="zh-TW" altLang="en-US" dirty="0">
                <a:hlinkClick r:id="rId3" action="ppaction://hlinksldjump"/>
              </a:rPr>
              <a:t>國家圖書館學位論文延後公開申請書填寫有什麼需要注意的</a:t>
            </a:r>
            <a:r>
              <a:rPr lang="zh-TW" altLang="en-US" dirty="0" smtClean="0">
                <a:hlinkClick r:id="rId3" action="ppaction://hlinksldjump"/>
              </a:rPr>
              <a:t>？</a:t>
            </a:r>
            <a:endParaRPr lang="en-US" altLang="zh-TW" dirty="0" smtClean="0"/>
          </a:p>
          <a:p>
            <a:r>
              <a:rPr lang="en-US" altLang="zh-TW" dirty="0" smtClean="0"/>
              <a:t>Q3</a:t>
            </a:r>
            <a:r>
              <a:rPr lang="zh-TW" altLang="en-US" dirty="0" smtClean="0"/>
              <a:t>：</a:t>
            </a:r>
            <a:r>
              <a:rPr lang="zh-TW" altLang="en-US" dirty="0">
                <a:hlinkClick r:id="rId3" action="ppaction://hlinksldjump"/>
              </a:rPr>
              <a:t>繳到圖書館的精裝本及教務處的平裝本各要放哪些東西？是否需要浮水印？</a:t>
            </a:r>
            <a:endParaRPr lang="zh-TW" altLang="en-US" dirty="0"/>
          </a:p>
          <a:p>
            <a:r>
              <a:rPr lang="en-US" altLang="zh-TW" dirty="0" smtClean="0"/>
              <a:t>Q4</a:t>
            </a:r>
            <a:r>
              <a:rPr lang="zh-TW" altLang="en-US" dirty="0" smtClean="0"/>
              <a:t>：</a:t>
            </a:r>
            <a:r>
              <a:rPr lang="zh-TW" altLang="en-US" dirty="0" smtClean="0">
                <a:hlinkClick r:id="rId4" action="ppaction://hlinksldjump"/>
              </a:rPr>
              <a:t>剛</a:t>
            </a:r>
            <a:r>
              <a:rPr lang="zh-TW" altLang="en-US" dirty="0">
                <a:hlinkClick r:id="rId4" action="ppaction://hlinksldjump"/>
              </a:rPr>
              <a:t>提出論文上傳帳號申請，因為時間很趕，是否能立刻拿到帳</a:t>
            </a:r>
            <a:r>
              <a:rPr lang="zh-TW" altLang="en-US" dirty="0" smtClean="0">
                <a:hlinkClick r:id="rId4" action="ppaction://hlinksldjump"/>
              </a:rPr>
              <a:t>密？</a:t>
            </a:r>
            <a:endParaRPr lang="en-US" altLang="zh-TW" dirty="0" smtClean="0"/>
          </a:p>
          <a:p>
            <a:r>
              <a:rPr lang="en-US" altLang="zh-TW" dirty="0" smtClean="0"/>
              <a:t>Q5</a:t>
            </a:r>
            <a:r>
              <a:rPr lang="zh-TW" altLang="en-US" dirty="0" smtClean="0"/>
              <a:t>：</a:t>
            </a:r>
            <a:r>
              <a:rPr lang="zh-TW" altLang="en-US" dirty="0">
                <a:hlinkClick r:id="rId4" action="ppaction://hlinksldjump"/>
              </a:rPr>
              <a:t>剛已把論文上傳了，因為趕著辦理離校。是否能立刻幫忙審核</a:t>
            </a:r>
            <a:r>
              <a:rPr lang="zh-TW" altLang="en-US" dirty="0" smtClean="0">
                <a:hlinkClick r:id="rId4" action="ppaction://hlinksldjump"/>
              </a:rPr>
              <a:t>？</a:t>
            </a:r>
            <a:endParaRPr lang="en-US" altLang="zh-TW" dirty="0" smtClean="0"/>
          </a:p>
          <a:p>
            <a:r>
              <a:rPr lang="en-US" altLang="zh-TW" dirty="0" smtClean="0"/>
              <a:t>Q6</a:t>
            </a:r>
            <a:r>
              <a:rPr lang="zh-TW" altLang="en-US" dirty="0" smtClean="0"/>
              <a:t>：</a:t>
            </a:r>
            <a:r>
              <a:rPr lang="zh-TW" altLang="en-US" dirty="0" smtClean="0">
                <a:hlinkClick r:id="rId4" action="ppaction://hlinksldjump"/>
              </a:rPr>
              <a:t>建檔完後發現有錯無法修改該怎麼辦？</a:t>
            </a:r>
            <a:endParaRPr lang="en-US" altLang="zh-TW" dirty="0" smtClean="0"/>
          </a:p>
          <a:p>
            <a:r>
              <a:rPr lang="en-US" altLang="zh-TW" dirty="0" smtClean="0"/>
              <a:t>Q7</a:t>
            </a:r>
            <a:r>
              <a:rPr lang="zh-TW" altLang="en-US" dirty="0" smtClean="0"/>
              <a:t>：</a:t>
            </a:r>
            <a:r>
              <a:rPr lang="zh-TW" altLang="en-US" dirty="0">
                <a:hlinkClick r:id="rId4" action="ppaction://hlinksldjump"/>
              </a:rPr>
              <a:t>已收到審核通過的</a:t>
            </a:r>
            <a:r>
              <a:rPr lang="en-US" altLang="zh-TW" dirty="0">
                <a:hlinkClick r:id="rId4" action="ppaction://hlinksldjump"/>
              </a:rPr>
              <a:t>email</a:t>
            </a:r>
            <a:r>
              <a:rPr lang="zh-TW" altLang="en-US" dirty="0">
                <a:hlinkClick r:id="rId4" action="ppaction://hlinksldjump"/>
              </a:rPr>
              <a:t>，但是發現有錯要修改怎麼辦？</a:t>
            </a:r>
            <a:endParaRPr lang="en-US" altLang="zh-TW" dirty="0"/>
          </a:p>
          <a:p>
            <a:r>
              <a:rPr lang="en-US" altLang="zh-TW" dirty="0"/>
              <a:t>Q8</a:t>
            </a:r>
            <a:r>
              <a:rPr lang="zh-TW" altLang="en-US" dirty="0"/>
              <a:t>：</a:t>
            </a:r>
            <a:r>
              <a:rPr lang="zh-TW" altLang="en-US" dirty="0" smtClean="0">
                <a:hlinkClick r:id="rId5" action="ppaction://hlinksldjump"/>
              </a:rPr>
              <a:t>怎麼</a:t>
            </a:r>
            <a:r>
              <a:rPr lang="zh-TW" altLang="en-US" dirty="0">
                <a:hlinkClick r:id="rId5" action="ppaction://hlinksldjump"/>
              </a:rPr>
              <a:t>確認上傳</a:t>
            </a:r>
            <a:r>
              <a:rPr lang="zh-TW" altLang="en-US" dirty="0" smtClean="0">
                <a:hlinkClick r:id="rId5" action="ppaction://hlinksldjump"/>
              </a:rPr>
              <a:t>是否成功？</a:t>
            </a:r>
            <a:endParaRPr lang="en-US" altLang="zh-TW" dirty="0" smtClean="0"/>
          </a:p>
          <a:p>
            <a:r>
              <a:rPr lang="en-US" altLang="zh-TW" dirty="0" smtClean="0"/>
              <a:t>Q9</a:t>
            </a:r>
            <a:r>
              <a:rPr lang="zh-TW" altLang="en-US" dirty="0" smtClean="0"/>
              <a:t>：</a:t>
            </a:r>
            <a:r>
              <a:rPr lang="zh-TW" altLang="en-US" dirty="0">
                <a:hlinkClick r:id="rId5" action="ppaction://hlinksldjump"/>
              </a:rPr>
              <a:t>論文</a:t>
            </a:r>
            <a:r>
              <a:rPr lang="zh-TW" altLang="en-US" dirty="0" smtClean="0">
                <a:hlinkClick r:id="rId5" action="ppaction://hlinksldjump"/>
              </a:rPr>
              <a:t>校外要</a:t>
            </a:r>
            <a:r>
              <a:rPr lang="zh-TW" altLang="en-US" dirty="0">
                <a:hlinkClick r:id="rId5" action="ppaction://hlinksldjump"/>
              </a:rPr>
              <a:t>延後公開，但在</a:t>
            </a:r>
            <a:r>
              <a:rPr lang="en-US" altLang="zh-TW" dirty="0">
                <a:hlinkClick r:id="rId5" action="ppaction://hlinksldjump"/>
              </a:rPr>
              <a:t>google</a:t>
            </a:r>
            <a:r>
              <a:rPr lang="zh-TW" altLang="en-US" dirty="0">
                <a:hlinkClick r:id="rId5" action="ppaction://hlinksldjump"/>
              </a:rPr>
              <a:t>上為何可以直接下載論文</a:t>
            </a:r>
            <a:r>
              <a:rPr lang="en-US" altLang="zh-TW" dirty="0">
                <a:hlinkClick r:id="rId5" action="ppaction://hlinksldjump"/>
              </a:rPr>
              <a:t>pdf</a:t>
            </a:r>
            <a:r>
              <a:rPr lang="zh-TW" altLang="en-US" dirty="0">
                <a:hlinkClick r:id="rId5" action="ppaction://hlinksldjump"/>
              </a:rPr>
              <a:t>？要怎麼辦？</a:t>
            </a:r>
            <a:endParaRPr lang="en-US" altLang="zh-TW" dirty="0" smtClean="0"/>
          </a:p>
          <a:p>
            <a:r>
              <a:rPr lang="en-US" altLang="zh-TW" dirty="0" smtClean="0"/>
              <a:t>Q10</a:t>
            </a:r>
            <a:r>
              <a:rPr lang="zh-TW" altLang="en-US" dirty="0" smtClean="0"/>
              <a:t>：</a:t>
            </a:r>
            <a:r>
              <a:rPr lang="zh-TW" altLang="en-US" dirty="0">
                <a:hlinkClick r:id="rId5" action="ppaction://hlinksldjump"/>
              </a:rPr>
              <a:t>論文封面</a:t>
            </a:r>
            <a:r>
              <a:rPr lang="zh-TW" altLang="en-US" dirty="0" smtClean="0">
                <a:hlinkClick r:id="rId5" action="ppaction://hlinksldjump"/>
              </a:rPr>
              <a:t>是否有特別</a:t>
            </a:r>
            <a:r>
              <a:rPr lang="zh-TW" altLang="en-US" dirty="0">
                <a:hlinkClick r:id="rId5" action="ppaction://hlinksldjump"/>
              </a:rPr>
              <a:t>規定格式</a:t>
            </a:r>
            <a:r>
              <a:rPr lang="zh-TW" altLang="en-US" dirty="0" smtClean="0">
                <a:hlinkClick r:id="rId5" action="ppaction://hlinksldjump"/>
              </a:rPr>
              <a:t>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02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常見問題</a:t>
            </a:r>
            <a:r>
              <a:rPr lang="en-US" altLang="zh-TW" dirty="0" smtClean="0"/>
              <a:t>Q&amp;A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47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449272" cy="792088"/>
          </a:xfrm>
        </p:spPr>
        <p:txBody>
          <a:bodyPr/>
          <a:lstStyle/>
          <a:p>
            <a:r>
              <a:rPr lang="zh-TW" altLang="en-US" dirty="0" smtClean="0"/>
              <a:t>常見</a:t>
            </a:r>
            <a:r>
              <a:rPr lang="zh-TW" altLang="en-US" dirty="0"/>
              <a:t>問題</a:t>
            </a:r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77788" y="980728"/>
            <a:ext cx="11449272" cy="5328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TW" dirty="0" smtClean="0"/>
              <a:t>Q1</a:t>
            </a:r>
            <a:r>
              <a:rPr lang="zh-TW" altLang="en-US" dirty="0" smtClean="0"/>
              <a:t>：什麼時候需要</a:t>
            </a:r>
            <a:r>
              <a:rPr lang="zh-TW" altLang="en-US" dirty="0"/>
              <a:t>填寫國家圖書館學位論文延後公開申請書呢</a:t>
            </a:r>
            <a:r>
              <a:rPr lang="zh-TW" altLang="en-US" dirty="0" smtClean="0"/>
              <a:t>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</a:t>
            </a:r>
            <a:r>
              <a:rPr lang="zh-TW" altLang="en-US" dirty="0"/>
              <a:t>：</a:t>
            </a:r>
            <a:r>
              <a:rPr lang="zh-TW" altLang="en-US" dirty="0" smtClean="0"/>
              <a:t>本校博</a:t>
            </a:r>
            <a:r>
              <a:rPr lang="zh-TW" altLang="en-US" dirty="0"/>
              <a:t>碩士論文授權</a:t>
            </a:r>
            <a:r>
              <a:rPr lang="zh-TW" altLang="en-US" dirty="0" smtClean="0"/>
              <a:t>書中若公開時間勾</a:t>
            </a:r>
            <a:r>
              <a:rPr lang="zh-TW" altLang="en-US" dirty="0"/>
              <a:t>選</a:t>
            </a:r>
            <a:r>
              <a:rPr lang="zh-TW" altLang="en-US" dirty="0" smtClean="0"/>
              <a:t>「</a:t>
            </a:r>
            <a:r>
              <a:rPr lang="zh-TW" altLang="en-US" dirty="0"/>
              <a:t>依國家圖書館學位論文延後公開申請書之公開日期起始對外</a:t>
            </a:r>
            <a:r>
              <a:rPr lang="zh-TW" altLang="en-US" dirty="0" smtClean="0"/>
              <a:t>公開」，即需填寫</a:t>
            </a:r>
            <a:r>
              <a:rPr lang="zh-TW" altLang="en-US" dirty="0">
                <a:hlinkClick r:id="rId3"/>
              </a:rPr>
              <a:t>國家圖書館學位論文延後公開</a:t>
            </a:r>
            <a:r>
              <a:rPr lang="zh-TW" altLang="en-US" dirty="0" smtClean="0">
                <a:hlinkClick r:id="rId3"/>
              </a:rPr>
              <a:t>申請書</a:t>
            </a:r>
            <a:r>
              <a:rPr lang="en-US" altLang="zh-TW" dirty="0"/>
              <a:t>(</a:t>
            </a:r>
            <a:r>
              <a:rPr lang="en-US" altLang="zh-TW" dirty="0" smtClean="0"/>
              <a:t>109.08.24</a:t>
            </a:r>
            <a:r>
              <a:rPr lang="zh-TW" altLang="en-US" dirty="0" smtClean="0"/>
              <a:t>版</a:t>
            </a:r>
            <a:r>
              <a:rPr lang="zh-TW" altLang="en-US" dirty="0"/>
              <a:t>，勿使用舊</a:t>
            </a:r>
            <a:r>
              <a:rPr lang="zh-TW" altLang="en-US" dirty="0" smtClean="0"/>
              <a:t>版，填寫注意事項請參考常見問題</a:t>
            </a:r>
            <a:r>
              <a:rPr lang="en-US" altLang="zh-TW" dirty="0" smtClean="0"/>
              <a:t>Q2)</a:t>
            </a:r>
            <a:r>
              <a:rPr lang="zh-TW" altLang="en-US" dirty="0" smtClean="0"/>
              <a:t> 。填寫及核完章後，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掃描檔至</a:t>
            </a:r>
            <a:r>
              <a:rPr lang="en-US" altLang="zh-TW" dirty="0">
                <a:hlinkClick r:id="rId4"/>
              </a:rPr>
              <a:t>libcat@mail.ntcu.edu.tw </a:t>
            </a:r>
            <a:r>
              <a:rPr lang="zh-TW" altLang="en-US" dirty="0" smtClean="0"/>
              <a:t>，做為</a:t>
            </a:r>
            <a:r>
              <a:rPr lang="zh-TW" altLang="en-US" dirty="0"/>
              <a:t>電子檔校內外都延後</a:t>
            </a:r>
            <a:r>
              <a:rPr lang="zh-TW" altLang="en-US" dirty="0" smtClean="0"/>
              <a:t>公開依據。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062964" y="6524426"/>
            <a:ext cx="990601" cy="273049"/>
          </a:xfrm>
        </p:spPr>
        <p:txBody>
          <a:bodyPr/>
          <a:lstStyle/>
          <a:p>
            <a:pPr rtl="0"/>
            <a:fld id="{E5137D0E-4A4F-4307-8994-C1891D747D59}" type="slidenum">
              <a:rPr lang="en-US" altLang="zh-TW" smtClean="0"/>
              <a:t>31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00896" y="5285240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本校博碩士論文授權書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356707" y="5285240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圖書館學位論文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公開申請書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國家圖書館學位論文延後公開申請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38" y="3146008"/>
            <a:ext cx="1503631" cy="21225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3146008"/>
            <a:ext cx="1500871" cy="2122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2" y="3146738"/>
            <a:ext cx="1500871" cy="2122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6629" y="2564904"/>
            <a:ext cx="4807685" cy="181691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5394" y="4572941"/>
            <a:ext cx="6653674" cy="18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727" y="2132162"/>
            <a:ext cx="5096773" cy="4274522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449272" cy="792088"/>
          </a:xfrm>
        </p:spPr>
        <p:txBody>
          <a:bodyPr/>
          <a:lstStyle/>
          <a:p>
            <a:r>
              <a:rPr lang="zh-TW" altLang="en-US" dirty="0" smtClean="0"/>
              <a:t>常見</a:t>
            </a:r>
            <a:r>
              <a:rPr lang="zh-TW" altLang="en-US" dirty="0"/>
              <a:t>問題</a:t>
            </a:r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77788" y="1034710"/>
            <a:ext cx="11521280" cy="5328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TW" dirty="0" smtClean="0"/>
              <a:t>Q2</a:t>
            </a:r>
            <a:r>
              <a:rPr lang="zh-TW" altLang="en-US" dirty="0" smtClean="0"/>
              <a:t>：</a:t>
            </a:r>
            <a:r>
              <a:rPr lang="zh-TW" altLang="en-US" dirty="0"/>
              <a:t>國家圖書館學位論文延後公開申請書填寫有什麼需要注意的？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A</a:t>
            </a:r>
            <a:r>
              <a:rPr lang="zh-TW" altLang="en-US" dirty="0" smtClean="0"/>
              <a:t>：指導教授簽名：需請指導教授親簽。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   學校認定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審議單位章戳：需請各系所辦核章。若填寫有缺</a:t>
            </a:r>
            <a:r>
              <a:rPr lang="zh-TW" altLang="en-US" dirty="0"/>
              <a:t>項或簽章不全，恕</a:t>
            </a:r>
            <a:r>
              <a:rPr lang="zh-TW" altLang="en-US" dirty="0" smtClean="0"/>
              <a:t>不受理。</a:t>
            </a:r>
            <a:endParaRPr lang="zh-TW" altLang="en-US" sz="2400" dirty="0"/>
          </a:p>
          <a:p>
            <a:pPr marL="1027113" lvl="2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TW" sz="2000" dirty="0"/>
          </a:p>
          <a:p>
            <a:pPr marL="52388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2400" dirty="0"/>
          </a:p>
          <a:p>
            <a:pPr marL="1027113" lvl="2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zh-TW" altLang="en-US" sz="2000" dirty="0"/>
          </a:p>
          <a:p>
            <a:pPr marL="1027113" lvl="2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062964" y="6524426"/>
            <a:ext cx="990601" cy="273049"/>
          </a:xfrm>
        </p:spPr>
        <p:txBody>
          <a:bodyPr/>
          <a:lstStyle/>
          <a:p>
            <a:pPr rtl="0"/>
            <a:fld id="{E5137D0E-4A4F-4307-8994-C1891D747D59}" type="slidenum">
              <a:rPr lang="en-US" altLang="zh-TW" smtClean="0"/>
              <a:t>32</a:t>
            </a:fld>
            <a:endParaRPr lang="zh-TW" altLang="en-US" dirty="0"/>
          </a:p>
        </p:txBody>
      </p:sp>
      <p:sp>
        <p:nvSpPr>
          <p:cNvPr id="18" name="圓角矩形圖說文字 17"/>
          <p:cNvSpPr/>
          <p:nvPr/>
        </p:nvSpPr>
        <p:spPr>
          <a:xfrm>
            <a:off x="8597989" y="5370343"/>
            <a:ext cx="1293044" cy="360000"/>
          </a:xfrm>
          <a:prstGeom prst="wedgeRoundRectCallout">
            <a:avLst>
              <a:gd name="adj1" fmla="val -66923"/>
              <a:gd name="adj2" fmla="val 6300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簽名處需親簽</a:t>
            </a:r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3574132" y="3933056"/>
            <a:ext cx="4968552" cy="81658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4870276" y="5973079"/>
            <a:ext cx="936104" cy="411914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6" name="圓角矩形圖說文字 15"/>
          <p:cNvSpPr/>
          <p:nvPr/>
        </p:nvSpPr>
        <p:spPr>
          <a:xfrm>
            <a:off x="6072601" y="6063390"/>
            <a:ext cx="1533979" cy="329565"/>
          </a:xfrm>
          <a:prstGeom prst="wedgeRoundRectCallout">
            <a:avLst>
              <a:gd name="adj1" fmla="val -61590"/>
              <a:gd name="adj2" fmla="val -2213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400" b="1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由各系所辦核章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8758708" y="3717032"/>
            <a:ext cx="3168352" cy="1063633"/>
          </a:xfrm>
          <a:prstGeom prst="wedgeRoundRectCallout">
            <a:avLst>
              <a:gd name="adj1" fmla="val -61590"/>
              <a:gd name="adj2" fmla="val -2213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altLang="en-US" sz="14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需明確說明</a:t>
            </a:r>
            <a:endParaRPr lang="zh-TW" altLang="en-US" sz="1400" b="1" kern="1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en-US" sz="1400" b="1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◆機密：具體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描述涉及何種國家機密</a:t>
            </a:r>
            <a:endParaRPr lang="en-US" altLang="zh-TW" sz="1400" b="1" kern="1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◆</a:t>
            </a:r>
            <a:r>
              <a:rPr lang="zh-TW" altLang="en-US" sz="1400" b="1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專利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：專利申請</a:t>
            </a:r>
            <a:r>
              <a:rPr lang="zh-TW" altLang="en-US" sz="1400" b="1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案號</a:t>
            </a:r>
          </a:p>
          <a:p>
            <a:pPr>
              <a:spcAft>
                <a:spcPts val="0"/>
              </a:spcAft>
            </a:pPr>
            <a:r>
              <a:rPr lang="zh-TW" altLang="en-US" sz="1400" b="1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◆依法：具體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描述依哪個法規</a:t>
            </a:r>
            <a:endParaRPr lang="zh-TW" altLang="en-US" sz="1400" b="1" kern="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958508" y="5589239"/>
            <a:ext cx="1440160" cy="323455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449272" cy="792088"/>
          </a:xfrm>
        </p:spPr>
        <p:txBody>
          <a:bodyPr/>
          <a:lstStyle/>
          <a:p>
            <a:r>
              <a:rPr lang="zh-TW" altLang="en-US" dirty="0" smtClean="0"/>
              <a:t>常見</a:t>
            </a:r>
            <a:r>
              <a:rPr lang="zh-TW" altLang="en-US" dirty="0"/>
              <a:t>問題</a:t>
            </a:r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77788" y="980728"/>
            <a:ext cx="11521280" cy="532859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TW" dirty="0" smtClean="0"/>
              <a:t>Q3</a:t>
            </a:r>
            <a:r>
              <a:rPr lang="zh-TW" altLang="en-US" dirty="0" smtClean="0"/>
              <a:t>：</a:t>
            </a:r>
            <a:r>
              <a:rPr lang="zh-TW" altLang="en-US" dirty="0"/>
              <a:t>繳到圖書館的精裝本及教務處的平裝本各要放哪些東西？是否需要浮水印？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A</a:t>
            </a:r>
            <a:r>
              <a:rPr lang="zh-TW" altLang="en-US" dirty="0"/>
              <a:t>：紙本</a:t>
            </a:r>
            <a:r>
              <a:rPr lang="zh-TW" altLang="en-US" dirty="0" smtClean="0"/>
              <a:t>論文皆無需</a:t>
            </a:r>
            <a:r>
              <a:rPr lang="zh-TW" altLang="en-US" dirty="0"/>
              <a:t>浮水印。</a:t>
            </a:r>
            <a:endParaRPr lang="en-US" altLang="zh-TW" dirty="0"/>
          </a:p>
          <a:p>
            <a:pPr marL="1027113" lvl="2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000" dirty="0"/>
              <a:t>繳到圖書館的</a:t>
            </a:r>
            <a:r>
              <a:rPr lang="zh-TW" altLang="en-US" sz="2000" dirty="0" smtClean="0"/>
              <a:t>精裝本封面</a:t>
            </a:r>
            <a:r>
              <a:rPr lang="zh-TW" altLang="en-US" sz="2000" dirty="0"/>
              <a:t>外皮為棗紅色</a:t>
            </a:r>
            <a:r>
              <a:rPr lang="zh-TW" altLang="en-US" sz="2000" dirty="0" smtClean="0"/>
              <a:t>的，內容</a:t>
            </a:r>
            <a:r>
              <a:rPr lang="zh-TW" altLang="en-US" sz="2000" dirty="0"/>
              <a:t>需含：</a:t>
            </a:r>
            <a:endParaRPr lang="en-US" altLang="zh-TW" sz="2000" dirty="0" smtClean="0"/>
          </a:p>
          <a:p>
            <a:pPr marL="1252538" lvl="3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zh-TW" altLang="en-US" sz="2000" dirty="0" smtClean="0">
                <a:hlinkClick r:id="rId3"/>
              </a:rPr>
              <a:t>本校博</a:t>
            </a:r>
            <a:r>
              <a:rPr lang="zh-TW" altLang="en-US" sz="2000" dirty="0">
                <a:hlinkClick r:id="rId3"/>
              </a:rPr>
              <a:t>碩士論文授權</a:t>
            </a:r>
            <a:r>
              <a:rPr lang="zh-TW" altLang="en-US" sz="2000" dirty="0" smtClean="0">
                <a:hlinkClick r:id="rId3"/>
              </a:rPr>
              <a:t>書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正本或影本皆可</a:t>
            </a:r>
            <a:r>
              <a:rPr lang="en-US" altLang="zh-TW" sz="2000" dirty="0" smtClean="0"/>
              <a:t>)</a:t>
            </a:r>
            <a:endParaRPr lang="en-US" altLang="zh-TW" sz="2000" dirty="0"/>
          </a:p>
          <a:p>
            <a:pPr marL="1252538" lvl="3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zh-TW" altLang="en-US" sz="2000" dirty="0" smtClean="0"/>
              <a:t>審定書</a:t>
            </a:r>
            <a:r>
              <a:rPr lang="zh-TW" altLang="en-US" sz="2000" dirty="0" smtClean="0">
                <a:solidFill>
                  <a:srgbClr val="FF0000"/>
                </a:solidFill>
              </a:rPr>
              <a:t>影</a:t>
            </a:r>
            <a:r>
              <a:rPr lang="zh-TW" altLang="en-US" sz="2000" dirty="0" smtClean="0"/>
              <a:t>本</a:t>
            </a:r>
            <a:endParaRPr lang="en-US" altLang="zh-TW" sz="2000" dirty="0" smtClean="0"/>
          </a:p>
          <a:p>
            <a:pPr marL="1252538" lvl="3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zh-TW" altLang="en-US" sz="2000" dirty="0" smtClean="0"/>
              <a:t>謝</a:t>
            </a:r>
            <a:r>
              <a:rPr lang="zh-TW" altLang="en-US" sz="2000" dirty="0"/>
              <a:t>誌、摘要、目次、本文、參考文獻、</a:t>
            </a:r>
            <a:r>
              <a:rPr lang="zh-TW" altLang="en-US" sz="2000" dirty="0" smtClean="0"/>
              <a:t>附錄</a:t>
            </a:r>
            <a:endParaRPr lang="en-US" altLang="zh-TW" sz="2000" dirty="0" smtClean="0"/>
          </a:p>
          <a:p>
            <a:pPr marL="1252538" lvl="3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zh-TW" altLang="en-US" sz="2000" dirty="0" smtClean="0"/>
              <a:t>若論文紙本要</a:t>
            </a:r>
            <a:r>
              <a:rPr lang="zh-TW" altLang="en-US" sz="2000" dirty="0"/>
              <a:t>延後公開</a:t>
            </a:r>
            <a:r>
              <a:rPr lang="zh-TW" altLang="en-US" sz="2000" dirty="0" smtClean="0"/>
              <a:t>，「</a:t>
            </a:r>
            <a:r>
              <a:rPr lang="zh-TW" altLang="en-US" sz="2000" dirty="0" smtClean="0">
                <a:hlinkClick r:id="rId4"/>
              </a:rPr>
              <a:t>國家圖書館學位論文延</a:t>
            </a:r>
            <a:r>
              <a:rPr lang="zh-TW" altLang="en-US" sz="2000" dirty="0">
                <a:hlinkClick r:id="rId4"/>
              </a:rPr>
              <a:t>後</a:t>
            </a:r>
            <a:r>
              <a:rPr lang="zh-TW" altLang="en-US" sz="2000" dirty="0" smtClean="0">
                <a:hlinkClick r:id="rId4"/>
              </a:rPr>
              <a:t>公開申請書</a:t>
            </a:r>
            <a:r>
              <a:rPr lang="zh-TW" altLang="en-US" sz="2000" dirty="0" smtClean="0"/>
              <a:t>」</a:t>
            </a:r>
            <a:r>
              <a:rPr lang="zh-TW" altLang="en-US" sz="2000" dirty="0" smtClean="0">
                <a:solidFill>
                  <a:srgbClr val="FF0000"/>
                </a:solidFill>
              </a:rPr>
              <a:t>影</a:t>
            </a:r>
            <a:r>
              <a:rPr lang="zh-TW" altLang="en-US" sz="2000" dirty="0" smtClean="0"/>
              <a:t>本請</a:t>
            </a:r>
            <a:r>
              <a:rPr lang="zh-TW" altLang="en-US" sz="2000" b="1" dirty="0">
                <a:solidFill>
                  <a:srgbClr val="FF0000"/>
                </a:solidFill>
              </a:rPr>
              <a:t>裝訂</a:t>
            </a:r>
            <a:r>
              <a:rPr lang="zh-TW" altLang="en-US" sz="2000" dirty="0" smtClean="0"/>
              <a:t>於本校博</a:t>
            </a:r>
            <a:r>
              <a:rPr lang="zh-TW" altLang="en-US" sz="2000" dirty="0"/>
              <a:t>碩士論文授權書後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795338" lvl="3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2000" dirty="0" smtClean="0"/>
          </a:p>
          <a:p>
            <a:pPr marL="1027113" lvl="2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000" dirty="0" smtClean="0"/>
              <a:t>繳</a:t>
            </a:r>
            <a:r>
              <a:rPr lang="zh-TW" altLang="en-US" sz="2000" dirty="0"/>
              <a:t>到教務處</a:t>
            </a:r>
            <a:r>
              <a:rPr lang="en-US" altLang="zh-TW" sz="2000" dirty="0"/>
              <a:t>(</a:t>
            </a:r>
            <a:r>
              <a:rPr lang="zh-TW" altLang="en-US" sz="2000" dirty="0"/>
              <a:t>即送交國家圖書館</a:t>
            </a:r>
            <a:r>
              <a:rPr lang="en-US" altLang="zh-TW" sz="2000" dirty="0"/>
              <a:t>)</a:t>
            </a:r>
            <a:r>
              <a:rPr lang="zh-TW" altLang="en-US" sz="2000" dirty="0"/>
              <a:t>的</a:t>
            </a:r>
            <a:r>
              <a:rPr lang="zh-TW" altLang="en-US" sz="2000" dirty="0" smtClean="0"/>
              <a:t>平裝本，裝訂內容：</a:t>
            </a:r>
            <a:endParaRPr lang="en-US" altLang="zh-TW" sz="2000" dirty="0" smtClean="0"/>
          </a:p>
          <a:p>
            <a:pPr marL="1252538" lvl="3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zh-TW" altLang="en-US" sz="2000" dirty="0" smtClean="0"/>
              <a:t>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無需裝訂論文授權書</a:t>
            </a:r>
            <a:r>
              <a:rPr lang="en-US" altLang="zh-TW" sz="2000" dirty="0" smtClean="0"/>
              <a:t>—</a:t>
            </a:r>
            <a:r>
              <a:rPr lang="zh-TW" altLang="en-US" sz="2000" dirty="0" smtClean="0"/>
              <a:t>本校</a:t>
            </a:r>
            <a:r>
              <a:rPr lang="zh-TW" altLang="en-US" sz="2000" dirty="0"/>
              <a:t>博碩士論文授權書及國家</a:t>
            </a:r>
            <a:r>
              <a:rPr lang="zh-TW" altLang="en-US" sz="2000" dirty="0" smtClean="0"/>
              <a:t>圖書館學位論文授權書皆不需</a:t>
            </a:r>
            <a:endParaRPr lang="zh-TW" altLang="en-US" sz="2000" dirty="0"/>
          </a:p>
          <a:p>
            <a:pPr marL="1252538" lvl="3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zh-TW" altLang="en-US" sz="2000" dirty="0" smtClean="0"/>
              <a:t>需含</a:t>
            </a:r>
            <a:endParaRPr lang="en-US" altLang="zh-TW" sz="2000" dirty="0" smtClean="0"/>
          </a:p>
          <a:p>
            <a:pPr marL="1730502" lvl="5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審定書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正本或影本皆可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730502" lvl="5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誌、摘要、目次、本文、參考文獻、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30502" lvl="5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若論文紙本要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延後公開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國家圖書館學位論文延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公開申請書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本請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夾附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於平裝本論文中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27113" lvl="2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zh-TW" altLang="en-US" sz="2400" dirty="0"/>
          </a:p>
          <a:p>
            <a:pPr marL="1027113" lvl="2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TW" sz="2000" dirty="0"/>
          </a:p>
          <a:p>
            <a:pPr marL="52388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2400" dirty="0"/>
          </a:p>
          <a:p>
            <a:pPr marL="1027113" lvl="2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zh-TW" altLang="en-US" sz="2000" dirty="0"/>
          </a:p>
          <a:p>
            <a:pPr marL="1027113" lvl="2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062964" y="6524426"/>
            <a:ext cx="990601" cy="273049"/>
          </a:xfrm>
        </p:spPr>
        <p:txBody>
          <a:bodyPr/>
          <a:lstStyle/>
          <a:p>
            <a:pPr rtl="0"/>
            <a:fld id="{E5137D0E-4A4F-4307-8994-C1891D747D59}" type="slidenum">
              <a:rPr lang="en-US" altLang="zh-TW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43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449272" cy="792088"/>
          </a:xfrm>
        </p:spPr>
        <p:txBody>
          <a:bodyPr/>
          <a:lstStyle/>
          <a:p>
            <a:r>
              <a:rPr lang="zh-TW" altLang="en-US" dirty="0" smtClean="0"/>
              <a:t>常見</a:t>
            </a:r>
            <a:r>
              <a:rPr lang="zh-TW" altLang="en-US" dirty="0"/>
              <a:t>問題</a:t>
            </a:r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77788" y="980728"/>
            <a:ext cx="11449272" cy="53285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dirty="0" smtClean="0"/>
              <a:t>Q4</a:t>
            </a:r>
            <a:r>
              <a:rPr lang="zh-TW" altLang="en-US" dirty="0" smtClean="0"/>
              <a:t>：剛提出論文上傳</a:t>
            </a:r>
            <a:r>
              <a:rPr lang="zh-TW" altLang="en-US" dirty="0"/>
              <a:t>帳號申請，</a:t>
            </a:r>
            <a:r>
              <a:rPr lang="zh-TW" altLang="en-US" dirty="0" smtClean="0"/>
              <a:t>因為時間很趕，是否</a:t>
            </a:r>
            <a:r>
              <a:rPr lang="zh-TW" altLang="en-US" dirty="0"/>
              <a:t>能</a:t>
            </a:r>
            <a:r>
              <a:rPr lang="zh-TW" altLang="en-US" dirty="0" smtClean="0"/>
              <a:t>立刻拿到帳密？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A</a:t>
            </a:r>
            <a:r>
              <a:rPr lang="zh-TW" altLang="en-US" dirty="0" smtClean="0"/>
              <a:t>：我們</a:t>
            </a:r>
            <a:r>
              <a:rPr lang="zh-TW" altLang="en-US" dirty="0"/>
              <a:t>會依申請帳號順序</a:t>
            </a:r>
            <a:r>
              <a:rPr lang="zh-TW" altLang="en-US" dirty="0" smtClean="0"/>
              <a:t>回覆，為避免耽誤</a:t>
            </a:r>
            <a:r>
              <a:rPr lang="zh-TW" altLang="en-US" dirty="0"/>
              <a:t>辦理離校時間</a:t>
            </a:r>
            <a:r>
              <a:rPr lang="zh-TW" altLang="en-US" dirty="0" smtClean="0"/>
              <a:t>，</a:t>
            </a:r>
            <a:r>
              <a:rPr lang="zh-TW" altLang="en-US" dirty="0"/>
              <a:t>請儘早</a:t>
            </a:r>
            <a:r>
              <a:rPr lang="zh-TW" altLang="en-US" dirty="0" smtClean="0"/>
              <a:t>註冊，二</a:t>
            </a:r>
            <a:r>
              <a:rPr lang="zh-TW" altLang="en-US" dirty="0"/>
              <a:t>個工作天內一定能</a:t>
            </a:r>
            <a:r>
              <a:rPr lang="zh-TW" altLang="en-US" dirty="0" smtClean="0"/>
              <a:t>收到帳密。</a:t>
            </a:r>
            <a:r>
              <a:rPr lang="zh-TW" altLang="en-US" dirty="0"/>
              <a:t>若二個工作天後仍未收到回覆，</a:t>
            </a:r>
            <a:r>
              <a:rPr lang="zh-TW" altLang="en-US" dirty="0" smtClean="0"/>
              <a:t>請與</a:t>
            </a:r>
            <a:r>
              <a:rPr lang="zh-TW" altLang="en-US" dirty="0"/>
              <a:t>我們</a:t>
            </a:r>
            <a:r>
              <a:rPr lang="zh-TW" altLang="en-US" dirty="0" smtClean="0"/>
              <a:t>連絡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TW" dirty="0" smtClean="0"/>
              <a:t>Q5</a:t>
            </a:r>
            <a:r>
              <a:rPr lang="zh-TW" altLang="en-US" dirty="0" smtClean="0"/>
              <a:t>：</a:t>
            </a:r>
            <a:r>
              <a:rPr lang="zh-TW" altLang="en-US" dirty="0"/>
              <a:t>剛已把論文上傳了，因為趕著辦理離校。是否能立刻幫忙審核？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A</a:t>
            </a:r>
            <a:r>
              <a:rPr lang="zh-TW" altLang="en-US" dirty="0"/>
              <a:t>：為避免影響他人權利，我們會依上傳順序做審核</a:t>
            </a:r>
            <a:r>
              <a:rPr lang="zh-TW" altLang="en-US" dirty="0" smtClean="0"/>
              <a:t>，二</a:t>
            </a:r>
            <a:r>
              <a:rPr lang="zh-TW" altLang="en-US" dirty="0"/>
              <a:t>個工作天內一定能收到回覆，為避免耽誤辦理離校時間，請儘早上傳。若二個工作天後仍未收到回覆，請連絡我們。</a:t>
            </a:r>
            <a:endParaRPr lang="en-US" altLang="zh-TW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dirty="0" smtClean="0"/>
              <a:t>Q6</a:t>
            </a:r>
            <a:r>
              <a:rPr lang="zh-TW" altLang="en-US" dirty="0" smtClean="0"/>
              <a:t>：建檔完後發現有</a:t>
            </a:r>
            <a:r>
              <a:rPr lang="zh-TW" altLang="en-US" dirty="0"/>
              <a:t>錯</a:t>
            </a:r>
            <a:r>
              <a:rPr lang="zh-TW" altLang="en-US" dirty="0" smtClean="0"/>
              <a:t>無法修改該怎麼辦？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</a:t>
            </a:r>
            <a:r>
              <a:rPr lang="zh-TW" altLang="en-US" dirty="0" smtClean="0"/>
              <a:t>：若尚未收到審核通過的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，可再進機構典藏系統重新上傳一次即可，舊的</a:t>
            </a:r>
            <a:r>
              <a:rPr lang="en-US" altLang="zh-TW" dirty="0" smtClean="0"/>
              <a:t>(</a:t>
            </a:r>
            <a:r>
              <a:rPr lang="zh-TW" altLang="en-US" dirty="0" smtClean="0"/>
              <a:t>錯誤</a:t>
            </a:r>
            <a:r>
              <a:rPr lang="en-US" altLang="zh-TW" dirty="0" smtClean="0"/>
              <a:t>)</a:t>
            </a:r>
            <a:r>
              <a:rPr lang="zh-TW" altLang="en-US" dirty="0" smtClean="0"/>
              <a:t>部分我們會進行刪除，採用最新上傳版本，無需告知我們唷！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dirty="0" smtClean="0"/>
              <a:t>Q7</a:t>
            </a:r>
            <a:r>
              <a:rPr lang="zh-TW" altLang="en-US" dirty="0" smtClean="0"/>
              <a:t>：</a:t>
            </a:r>
            <a:r>
              <a:rPr lang="zh-TW" altLang="en-US" dirty="0"/>
              <a:t>已收到審核通過的</a:t>
            </a:r>
            <a:r>
              <a:rPr lang="en-US" altLang="zh-TW" dirty="0"/>
              <a:t>email</a:t>
            </a:r>
            <a:r>
              <a:rPr lang="zh-TW" altLang="en-US" dirty="0"/>
              <a:t>，但是發現有錯要修改怎麼辦？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A</a:t>
            </a:r>
            <a:r>
              <a:rPr lang="zh-TW" altLang="en-US" dirty="0"/>
              <a:t>：已審核通過若要修改，請連絡我們，我們會寄一張修改切結書給您填寫，因為程序較複雜，建議上傳前再三確認論文內容及格式是否正確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9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449272" cy="792088"/>
          </a:xfrm>
        </p:spPr>
        <p:txBody>
          <a:bodyPr/>
          <a:lstStyle/>
          <a:p>
            <a:r>
              <a:rPr lang="zh-TW" altLang="en-US" dirty="0" smtClean="0"/>
              <a:t>常見</a:t>
            </a:r>
            <a:r>
              <a:rPr lang="zh-TW" altLang="en-US" dirty="0"/>
              <a:t>問題</a:t>
            </a:r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77788" y="980728"/>
            <a:ext cx="11449272" cy="5328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TW" dirty="0" smtClean="0"/>
              <a:t>Q8</a:t>
            </a:r>
            <a:r>
              <a:rPr lang="zh-TW" altLang="en-US" dirty="0" smtClean="0"/>
              <a:t>：怎麼</a:t>
            </a:r>
            <a:r>
              <a:rPr lang="zh-TW" altLang="en-US" dirty="0"/>
              <a:t>確認上傳</a:t>
            </a:r>
            <a:r>
              <a:rPr lang="zh-TW" altLang="en-US" dirty="0" smtClean="0"/>
              <a:t>是否成功</a:t>
            </a:r>
            <a:r>
              <a:rPr lang="zh-TW" altLang="en-US" dirty="0"/>
              <a:t>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A</a:t>
            </a:r>
            <a:r>
              <a:rPr lang="zh-TW" altLang="en-US" dirty="0"/>
              <a:t>：可於機構典藏網站上方輸入題名查詢，若有查到上傳資料，表示上傳成功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zh-TW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TW" dirty="0" smtClean="0"/>
              <a:t>Q9</a:t>
            </a:r>
            <a:r>
              <a:rPr lang="zh-TW" altLang="en-US" dirty="0" smtClean="0"/>
              <a:t>：</a:t>
            </a:r>
            <a:r>
              <a:rPr lang="zh-TW" altLang="en-US" dirty="0"/>
              <a:t>論文</a:t>
            </a:r>
            <a:r>
              <a:rPr lang="zh-TW" altLang="en-US" dirty="0" smtClean="0"/>
              <a:t>校外要</a:t>
            </a:r>
            <a:r>
              <a:rPr lang="zh-TW" altLang="en-US" dirty="0"/>
              <a:t>延後公開，但在</a:t>
            </a:r>
            <a:r>
              <a:rPr lang="en-US" altLang="zh-TW" dirty="0"/>
              <a:t>google</a:t>
            </a:r>
            <a:r>
              <a:rPr lang="zh-TW" altLang="en-US" dirty="0"/>
              <a:t>上為何可以直接下載論文</a:t>
            </a:r>
            <a:r>
              <a:rPr lang="en-US" altLang="zh-TW" dirty="0"/>
              <a:t>pdf</a:t>
            </a:r>
            <a:r>
              <a:rPr lang="zh-TW" altLang="en-US" dirty="0"/>
              <a:t>？要</a:t>
            </a:r>
            <a:r>
              <a:rPr lang="zh-TW" altLang="en-US" dirty="0" smtClean="0"/>
              <a:t>怎麼辦？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A</a:t>
            </a:r>
            <a:r>
              <a:rPr lang="zh-TW" altLang="en-US" dirty="0"/>
              <a:t>：通常是上傳論文時忘</a:t>
            </a:r>
            <a:r>
              <a:rPr lang="zh-TW" altLang="en-US" dirty="0" smtClean="0"/>
              <a:t>了做</a:t>
            </a:r>
            <a:r>
              <a:rPr lang="zh-TW" altLang="en-US" dirty="0"/>
              <a:t>延後公開設定或設定有誤</a:t>
            </a:r>
            <a:r>
              <a:rPr lang="zh-TW" altLang="en-US" dirty="0" smtClean="0"/>
              <a:t>，若要</a:t>
            </a:r>
            <a:r>
              <a:rPr lang="zh-TW" altLang="en-US" dirty="0"/>
              <a:t>修改延後公開時間，請連絡我們，我們會寄一張</a:t>
            </a:r>
            <a:r>
              <a:rPr lang="zh-TW" altLang="en-US" dirty="0" smtClean="0"/>
              <a:t>修改切</a:t>
            </a:r>
            <a:r>
              <a:rPr lang="zh-TW" altLang="en-US" dirty="0"/>
              <a:t>結書給您填寫，填寫及簽署完後，我們會再依切結書</a:t>
            </a:r>
            <a:r>
              <a:rPr lang="zh-TW" altLang="en-US" dirty="0" smtClean="0"/>
              <a:t>內容</a:t>
            </a:r>
            <a:r>
              <a:rPr lang="zh-TW" altLang="en-US" dirty="0"/>
              <a:t>修改。</a:t>
            </a:r>
            <a:endParaRPr lang="en-US" altLang="zh-TW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zh-TW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TW" dirty="0" smtClean="0"/>
              <a:t>Q10</a:t>
            </a:r>
            <a:r>
              <a:rPr lang="zh-TW" altLang="en-US" dirty="0" smtClean="0"/>
              <a:t>：論文封面是否有特別規定格式？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A</a:t>
            </a:r>
            <a:r>
              <a:rPr lang="zh-TW" altLang="en-US" dirty="0"/>
              <a:t>：</a:t>
            </a:r>
            <a:r>
              <a:rPr lang="zh-TW" altLang="en-US" dirty="0">
                <a:solidFill>
                  <a:srgbClr val="FF0000"/>
                </a:solidFill>
              </a:rPr>
              <a:t>論文封面請依各系</a:t>
            </a:r>
            <a:r>
              <a:rPr lang="zh-TW" altLang="en-US" dirty="0" smtClean="0">
                <a:solidFill>
                  <a:srgbClr val="FF0000"/>
                </a:solidFill>
              </a:rPr>
              <a:t>所規定格式</a:t>
            </a:r>
            <a:r>
              <a:rPr lang="zh-TW" altLang="en-US" dirty="0">
                <a:solidFill>
                  <a:srgbClr val="FF0000"/>
                </a:solidFill>
              </a:rPr>
              <a:t>製作</a:t>
            </a:r>
            <a:r>
              <a:rPr lang="zh-TW" altLang="en-US" dirty="0"/>
              <a:t>，若系所無特別規定</a:t>
            </a:r>
            <a:r>
              <a:rPr lang="zh-TW" altLang="en-US" dirty="0" smtClean="0"/>
              <a:t>，請</a:t>
            </a:r>
            <a:r>
              <a:rPr lang="zh-TW" altLang="en-US" dirty="0"/>
              <a:t>至圖書館首頁→學位論文繳交→參考「論文精裝本</a:t>
            </a:r>
            <a:r>
              <a:rPr lang="zh-TW" altLang="en-US" dirty="0" smtClean="0"/>
              <a:t>封面規範</a:t>
            </a:r>
            <a:r>
              <a:rPr lang="zh-TW" altLang="en-US" dirty="0"/>
              <a:t>下載 」。</a:t>
            </a:r>
            <a:endParaRPr lang="en-US" altLang="zh-TW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062964" y="6524426"/>
            <a:ext cx="990601" cy="273049"/>
          </a:xfrm>
        </p:spPr>
        <p:txBody>
          <a:bodyPr/>
          <a:lstStyle/>
          <a:p>
            <a:pPr rtl="0"/>
            <a:fld id="{E5137D0E-4A4F-4307-8994-C1891D747D59}" type="slidenum">
              <a:rPr lang="en-US" altLang="zh-TW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90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Thank You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629916" y="3573016"/>
            <a:ext cx="8229600" cy="1143000"/>
          </a:xfrm>
        </p:spPr>
        <p:txBody>
          <a:bodyPr>
            <a:noAutofit/>
          </a:bodyPr>
          <a:lstStyle/>
          <a:p>
            <a:pPr marR="0">
              <a:spcAft>
                <a:spcPct val="0"/>
              </a:spcAft>
            </a:pPr>
            <a:r>
              <a:rPr lang="zh-TW" altLang="en-US" sz="2800" dirty="0" smtClean="0">
                <a:cs typeface="Times New Roman" pitchFamily="18" charset="0"/>
              </a:rPr>
              <a:t>圖書館採編組</a:t>
            </a:r>
            <a:endParaRPr lang="en-US" altLang="zh-TW" sz="2800" dirty="0">
              <a:cs typeface="Times New Roman" pitchFamily="18" charset="0"/>
            </a:endParaRPr>
          </a:p>
          <a:p>
            <a:pPr marR="0">
              <a:spcAft>
                <a:spcPct val="0"/>
              </a:spcAft>
            </a:pPr>
            <a:r>
              <a:rPr lang="en-US" altLang="zh-TW" sz="2800" dirty="0" smtClean="0">
                <a:cs typeface="Times New Roman" pitchFamily="18" charset="0"/>
              </a:rPr>
              <a:t>04-22183222</a:t>
            </a:r>
            <a:r>
              <a:rPr lang="zh-TW" altLang="en-US" sz="2800" dirty="0" smtClean="0">
                <a:cs typeface="Times New Roman" pitchFamily="18" charset="0"/>
              </a:rPr>
              <a:t>、</a:t>
            </a:r>
            <a:r>
              <a:rPr lang="en-US" altLang="zh-TW" sz="2800" dirty="0" smtClean="0">
                <a:cs typeface="Times New Roman" pitchFamily="18" charset="0"/>
              </a:rPr>
              <a:t>22183229</a:t>
            </a:r>
            <a:endParaRPr lang="en-US" altLang="zh-TW" sz="2800" dirty="0">
              <a:cs typeface="Times New Roman" pitchFamily="18" charset="0"/>
            </a:endParaRPr>
          </a:p>
          <a:p>
            <a:r>
              <a:rPr lang="en-US" altLang="zh-TW" sz="2800" dirty="0" smtClean="0">
                <a:cs typeface="Times New Roman" pitchFamily="18" charset="0"/>
              </a:rPr>
              <a:t>libcat@mail.ntcu.edu.tw</a:t>
            </a:r>
            <a:endParaRPr lang="zh-TW" altLang="en-US" sz="2800" dirty="0"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altLang="zh-TW" smtClean="0"/>
              <a:pPr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94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辦理</a:t>
            </a:r>
            <a:r>
              <a:rPr lang="zh-TW" altLang="en-US" dirty="0"/>
              <a:t>流程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546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196752"/>
            <a:ext cx="11449050" cy="43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449272" cy="864096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辦理流程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5</a:t>
            </a:fld>
            <a:endParaRPr lang="zh-TW" altLang="en-US" dirty="0"/>
          </a:p>
        </p:txBody>
      </p:sp>
      <p:sp>
        <p:nvSpPr>
          <p:cNvPr id="5" name="圓角矩形圖說文字 4"/>
          <p:cNvSpPr/>
          <p:nvPr/>
        </p:nvSpPr>
        <p:spPr>
          <a:xfrm>
            <a:off x="189756" y="4149080"/>
            <a:ext cx="3672408" cy="2376264"/>
          </a:xfrm>
          <a:prstGeom prst="wedgeRoundRectCallout">
            <a:avLst>
              <a:gd name="adj1" fmla="val -7760"/>
              <a:gd name="adj2" fmla="val -6393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Email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至</a:t>
            </a: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hlinkClick r:id="rId4"/>
              </a:rPr>
              <a:t>libcat@mail.ntcu.edu.tw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信箱</a:t>
            </a:r>
            <a:endParaRPr lang="en-US" altLang="zh-TW" sz="1400" b="1" kern="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主旨：學位論文上傳機構典藏系統帳號申請</a:t>
            </a:r>
            <a:endParaRPr lang="en-US" altLang="zh-TW" sz="1400" b="1" kern="1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內容需含</a:t>
            </a:r>
            <a:endParaRPr lang="en-US" altLang="zh-TW" sz="1400" b="1" kern="1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學號</a:t>
            </a:r>
            <a:endParaRPr lang="en-US" altLang="zh-TW" sz="1400" b="1" kern="1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要註冊的</a:t>
            </a: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3.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姓名</a:t>
            </a:r>
            <a:endParaRPr lang="en-US" altLang="zh-TW" sz="1400" b="1" kern="1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4.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系所</a:t>
            </a:r>
            <a:endParaRPr lang="en-US" altLang="zh-TW" sz="1400" b="1" kern="1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(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若申請前已收到機構典藏帳號密碼</a:t>
            </a: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mail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，則無須再次提出申請。</a:t>
            </a: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)</a:t>
            </a:r>
            <a:endParaRPr lang="zh-TW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80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701924" y="3429000"/>
            <a:ext cx="6840760" cy="914399"/>
          </a:xfrm>
        </p:spPr>
        <p:txBody>
          <a:bodyPr/>
          <a:lstStyle/>
          <a:p>
            <a:pPr algn="r"/>
            <a:r>
              <a:rPr lang="zh-TW" altLang="en-US" sz="2800" dirty="0"/>
              <a:t>方法一：於</a:t>
            </a:r>
            <a:r>
              <a:rPr lang="en-US" altLang="zh-TW" sz="2800" dirty="0"/>
              <a:t>word</a:t>
            </a:r>
            <a:r>
              <a:rPr lang="zh-TW" altLang="en-US" sz="2800" dirty="0"/>
              <a:t>加入浮水印後再轉為</a:t>
            </a:r>
            <a:r>
              <a:rPr lang="en-US" altLang="zh-TW" sz="2800" dirty="0" smtClean="0"/>
              <a:t>pdf</a:t>
            </a:r>
            <a:br>
              <a:rPr lang="en-US" altLang="zh-TW" sz="2800" dirty="0" smtClean="0"/>
            </a:br>
            <a:r>
              <a:rPr lang="en-US" altLang="zh-TW" sz="2800" dirty="0" smtClean="0"/>
              <a:t>(</a:t>
            </a:r>
            <a:r>
              <a:rPr lang="zh-TW" altLang="en-US" sz="2800" dirty="0" smtClean="0"/>
              <a:t>以</a:t>
            </a:r>
            <a:r>
              <a:rPr lang="en-US" altLang="zh-TW" sz="2800" dirty="0"/>
              <a:t>word2016</a:t>
            </a:r>
            <a:r>
              <a:rPr lang="zh-TW" altLang="en-US" sz="2800" dirty="0"/>
              <a:t>為例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6</a:t>
            </a:fld>
            <a:endParaRPr lang="zh-TW" altLang="en-US" dirty="0"/>
          </a:p>
        </p:txBody>
      </p:sp>
      <p:sp>
        <p:nvSpPr>
          <p:cNvPr id="7" name="標題 4"/>
          <p:cNvSpPr txBox="1">
            <a:spLocks/>
          </p:cNvSpPr>
          <p:nvPr/>
        </p:nvSpPr>
        <p:spPr>
          <a:xfrm>
            <a:off x="1522413" y="2323728"/>
            <a:ext cx="9756574" cy="914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none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論文轉檔及加入浮水印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217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564" y="44624"/>
            <a:ext cx="11449272" cy="1341198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1.</a:t>
            </a:r>
            <a:r>
              <a:rPr lang="zh-TW" altLang="en-US" sz="4000" dirty="0" smtClean="0"/>
              <a:t>點選工具列之「設計」→「浮水印」→「自訂浮水印」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7</a:t>
            </a:fld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4012" y="1192486"/>
            <a:ext cx="5832648" cy="5203825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3430116" y="1377901"/>
            <a:ext cx="288032" cy="250899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2863537" y="1777985"/>
            <a:ext cx="1491745" cy="364366"/>
          </a:xfrm>
          <a:prstGeom prst="wedgeRoundRectCallout">
            <a:avLst>
              <a:gd name="adj1" fmla="val -1281"/>
              <a:gd name="adj2" fmla="val -9177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點選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設計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5518006" y="1515786"/>
            <a:ext cx="360381" cy="61707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4" name="圓角矩形圖說文字 13"/>
          <p:cNvSpPr/>
          <p:nvPr/>
        </p:nvSpPr>
        <p:spPr>
          <a:xfrm>
            <a:off x="6114491" y="1521333"/>
            <a:ext cx="1204056" cy="364366"/>
          </a:xfrm>
          <a:prstGeom prst="wedgeRoundRectCallout">
            <a:avLst>
              <a:gd name="adj1" fmla="val -67532"/>
              <a:gd name="adj2" fmla="val -51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浮水印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554180" y="5875396"/>
            <a:ext cx="756256" cy="250899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6" name="圓角矩形圖說文字 15"/>
          <p:cNvSpPr/>
          <p:nvPr/>
        </p:nvSpPr>
        <p:spPr>
          <a:xfrm>
            <a:off x="6572675" y="5818662"/>
            <a:ext cx="1491745" cy="364366"/>
          </a:xfrm>
          <a:prstGeom prst="wedgeRoundRectCallout">
            <a:avLst>
              <a:gd name="adj1" fmla="val -67532"/>
              <a:gd name="adj2" fmla="val -51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3.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自訂浮水印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47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661" y="1431382"/>
            <a:ext cx="3924300" cy="348615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/>
          <a:srcRect r="5615" b="38189"/>
          <a:stretch/>
        </p:blipFill>
        <p:spPr>
          <a:xfrm>
            <a:off x="3695416" y="1772816"/>
            <a:ext cx="6266145" cy="37444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564" y="44624"/>
            <a:ext cx="11449272" cy="1341198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2.</a:t>
            </a:r>
            <a:r>
              <a:rPr lang="zh-TW" altLang="en-US" sz="4000" dirty="0" smtClean="0"/>
              <a:t>點選「圖片浮水印」→「選取圖片」→「從檔案」→選擇</a:t>
            </a:r>
            <a:r>
              <a:rPr lang="en-US" altLang="zh-TW" sz="4000" dirty="0" smtClean="0"/>
              <a:t>gif</a:t>
            </a:r>
            <a:r>
              <a:rPr lang="zh-TW" altLang="en-US" sz="4000" dirty="0" smtClean="0"/>
              <a:t>檔的浮水印→「插入」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627235" y="6309320"/>
            <a:ext cx="990601" cy="273049"/>
          </a:xfrm>
        </p:spPr>
        <p:txBody>
          <a:bodyPr/>
          <a:lstStyle/>
          <a:p>
            <a:pPr rtl="0"/>
            <a:fld id="{E5137D0E-4A4F-4307-8994-C1891D747D59}" type="slidenum">
              <a:rPr lang="en-US" altLang="zh-TW" smtClean="0"/>
              <a:t>8</a:t>
            </a:fld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435345" y="1975810"/>
            <a:ext cx="1214651" cy="24293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713892" y="2250892"/>
            <a:ext cx="1080119" cy="271421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1781400" y="1687906"/>
            <a:ext cx="1596788" cy="364366"/>
          </a:xfrm>
          <a:prstGeom prst="wedgeRoundRectCallout">
            <a:avLst>
              <a:gd name="adj1" fmla="val -60102"/>
              <a:gd name="adj2" fmla="val 5018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點選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圖片浮水印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149943" y="2562491"/>
            <a:ext cx="1353681" cy="61707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4" name="圓角矩形圖說文字 13"/>
          <p:cNvSpPr/>
          <p:nvPr/>
        </p:nvSpPr>
        <p:spPr>
          <a:xfrm>
            <a:off x="3155589" y="3348237"/>
            <a:ext cx="1204056" cy="364366"/>
          </a:xfrm>
          <a:prstGeom prst="wedgeRoundRectCallout">
            <a:avLst>
              <a:gd name="adj1" fmla="val 58273"/>
              <a:gd name="adj2" fmla="val -10697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3.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從檔案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1941154" y="2153141"/>
            <a:ext cx="1365026" cy="364366"/>
          </a:xfrm>
          <a:prstGeom prst="wedgeRoundRectCallout">
            <a:avLst>
              <a:gd name="adj1" fmla="val -57788"/>
              <a:gd name="adj2" fmla="val 1723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選取圖片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238" y="1772816"/>
            <a:ext cx="5820587" cy="3648584"/>
          </a:xfrm>
          <a:prstGeom prst="rect">
            <a:avLst/>
          </a:prstGeom>
        </p:spPr>
      </p:pic>
      <p:sp>
        <p:nvSpPr>
          <p:cNvPr id="18" name="圓角矩形圖說文字 17"/>
          <p:cNvSpPr/>
          <p:nvPr/>
        </p:nvSpPr>
        <p:spPr>
          <a:xfrm>
            <a:off x="6886500" y="4149080"/>
            <a:ext cx="1512168" cy="504056"/>
          </a:xfrm>
          <a:prstGeom prst="wedgeRoundRectCallout">
            <a:avLst>
              <a:gd name="adj1" fmla="val 35063"/>
              <a:gd name="adj2" fmla="val -886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4.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選擇</a:t>
            </a: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gif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格式的浮水印檔案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7966620" y="2811818"/>
            <a:ext cx="1095098" cy="1193245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10198868" y="5013176"/>
            <a:ext cx="923667" cy="36004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1" name="圓角矩形圖說文字 20"/>
          <p:cNvSpPr/>
          <p:nvPr/>
        </p:nvSpPr>
        <p:spPr>
          <a:xfrm>
            <a:off x="9640280" y="5628394"/>
            <a:ext cx="936104" cy="360000"/>
          </a:xfrm>
          <a:prstGeom prst="wedgeRoundRectCallout">
            <a:avLst>
              <a:gd name="adj1" fmla="val 35063"/>
              <a:gd name="adj2" fmla="val -886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5.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插入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85900" y="6190172"/>
            <a:ext cx="7362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註：浮水印可至圖書館首頁→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學位論文繳交網頁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5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3323" y="1687906"/>
            <a:ext cx="4711464" cy="418542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564" y="44624"/>
            <a:ext cx="11449272" cy="1341198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3.</a:t>
            </a:r>
            <a:r>
              <a:rPr lang="zh-TW" altLang="en-US" sz="4000" dirty="0" smtClean="0"/>
              <a:t>取消勾選刷淡→縮放比例選擇「自動」→點選「確定」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627235" y="6309320"/>
            <a:ext cx="990601" cy="273049"/>
          </a:xfrm>
        </p:spPr>
        <p:txBody>
          <a:bodyPr/>
          <a:lstStyle/>
          <a:p>
            <a:pPr rtl="0"/>
            <a:fld id="{E5137D0E-4A4F-4307-8994-C1891D747D59}" type="slidenum">
              <a:rPr lang="en-US" altLang="zh-TW" smtClean="0"/>
              <a:t>9</a:t>
            </a:fld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4513363" y="2975284"/>
            <a:ext cx="1728192" cy="30970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6310436" y="2962595"/>
            <a:ext cx="852300" cy="322389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4" name="圓角矩形圖說文字 13"/>
          <p:cNvSpPr/>
          <p:nvPr/>
        </p:nvSpPr>
        <p:spPr>
          <a:xfrm>
            <a:off x="2349997" y="3550483"/>
            <a:ext cx="2873448" cy="526590"/>
          </a:xfrm>
          <a:prstGeom prst="wedgeRoundRectCallout">
            <a:avLst>
              <a:gd name="adj1" fmla="val 41558"/>
              <a:gd name="adj2" fmla="val -9195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浮水印比例選擇自動即可</a:t>
            </a:r>
            <a:endParaRPr lang="en-US" altLang="zh-TW" sz="1400" b="1" kern="1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(</a:t>
            </a:r>
            <a:r>
              <a:rPr lang="zh-TW" altLang="en-US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若系辦有規定滿版，請輸入</a:t>
            </a:r>
            <a:r>
              <a:rPr lang="en-US" altLang="zh-TW" sz="1400" b="1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125%)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5809054" y="3465882"/>
            <a:ext cx="1869533" cy="314737"/>
          </a:xfrm>
          <a:prstGeom prst="wedgeRoundRectCallout">
            <a:avLst>
              <a:gd name="adj1" fmla="val 1468"/>
              <a:gd name="adj2" fmla="val -9745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取消刷淡的勾選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6241554" y="5398082"/>
            <a:ext cx="886693" cy="475251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1" name="圓角矩形圖說文字 20"/>
          <p:cNvSpPr/>
          <p:nvPr/>
        </p:nvSpPr>
        <p:spPr>
          <a:xfrm>
            <a:off x="6684900" y="4902447"/>
            <a:ext cx="936104" cy="326347"/>
          </a:xfrm>
          <a:prstGeom prst="wedgeRoundRectCallout">
            <a:avLst>
              <a:gd name="adj1" fmla="val -34991"/>
              <a:gd name="adj2" fmla="val 8890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3.</a:t>
            </a:r>
            <a:r>
              <a:rPr lang="zh-TW" altLang="en-US" sz="1400" b="1" kern="1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確定</a:t>
            </a:r>
            <a:endParaRPr lang="zh-TW" sz="1400" b="1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99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8663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1_TF02886637_TF02886637.potx" id="{053F5603-FE21-4EEB-BE90-70216A488B53}" vid="{87468890-35DB-481E-98C7-16B973E58956}"/>
    </a:ext>
  </a:extLst>
</a:theme>
</file>

<file path=ppt/theme/theme2.xml><?xml version="1.0" encoding="utf-8"?>
<a:theme xmlns:a="http://schemas.openxmlformats.org/drawingml/2006/main" name="Office 佈景主題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tf02886637</Template>
  <TotalTime>3189</TotalTime>
  <Words>1654</Words>
  <Application>Microsoft Office PowerPoint</Application>
  <PresentationFormat>自訂</PresentationFormat>
  <Paragraphs>242</Paragraphs>
  <Slides>36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5" baseType="lpstr">
      <vt:lpstr>microsoft jhenghei</vt:lpstr>
      <vt:lpstr>細明體</vt:lpstr>
      <vt:lpstr>微軟正黑體</vt:lpstr>
      <vt:lpstr>新細明體</vt:lpstr>
      <vt:lpstr>Arial</vt:lpstr>
      <vt:lpstr>Palatino Linotype</vt:lpstr>
      <vt:lpstr>Times New Roman</vt:lpstr>
      <vt:lpstr>Wingdings</vt:lpstr>
      <vt:lpstr>tf02886637</vt:lpstr>
      <vt:lpstr>畢業快易通- 研究生論文轉檔、上傳教學、Ｑ＆Ａ</vt:lpstr>
      <vt:lpstr>大綱</vt:lpstr>
      <vt:lpstr>常見問題</vt:lpstr>
      <vt:lpstr>辦理流程</vt:lpstr>
      <vt:lpstr>辦理流程</vt:lpstr>
      <vt:lpstr>方法一：於word加入浮水印後再轉為pdf (以word2016為例)</vt:lpstr>
      <vt:lpstr>1.點選工具列之「設計」→「浮水印」→「自訂浮水印」</vt:lpstr>
      <vt:lpstr>2.點選「圖片浮水印」→「選取圖片」→「從檔案」→選擇gif檔的浮水印→「插入」</vt:lpstr>
      <vt:lpstr>3.取消勾選刷淡→縮放比例選擇「自動」→點選「確定」</vt:lpstr>
      <vt:lpstr>4.點選「檔案」→「另存新檔」→「瀏覽」→存檔類型選擇PDF→「儲存」</vt:lpstr>
      <vt:lpstr>方法二：於轉為pdf後再加入浮水印 (以Adobe Acrobat Pro DC為例)</vt:lpstr>
      <vt:lpstr>1.點選「檔案」→「另存新檔」→「瀏覽」→存檔類型選擇PDF→「儲存」</vt:lpstr>
      <vt:lpstr>2.使用Adobe Acrobat Pro DC開啟剛存的PDF檔→點選「編輯PDF」→「水印」→「新增」</vt:lpstr>
      <vt:lpstr>3.來源點選「檔案」→「瀏覽」→選擇pdf檔的浮水印→「開啟」→調整浮水印的外觀→點選「確定」</vt:lpstr>
      <vt:lpstr>論文上傳</vt:lpstr>
      <vt:lpstr>1.收到帳密後，至機構典藏系統網站(http://ntcuir.ntcu.edu.tw)點選右上角「登入」 →輸入Email及密碼→再點選「登錄」 </vt:lpstr>
      <vt:lpstr>2.登入後，點選右上角「上傳」→類別將會自動帶出所屬的系所，請選擇「博碩士論文」→點選「下一步」</vt:lpstr>
      <vt:lpstr>3.請詳讀著作權同意書後，點選「我同意」</vt:lpstr>
      <vt:lpstr>4.輸入論文相關資訊</vt:lpstr>
      <vt:lpstr>5.基本資訊都輸入完後，請點選「下一步」</vt:lpstr>
      <vt:lpstr>6.點選文件檔案右方「選擇檔案」→選擇論文電子檔→點選「下一步」上傳。(檔名請使用研究生姓名，論文電子檔請合成一PDF檔，每頁(含封面)皆有浮水印)</vt:lpstr>
      <vt:lpstr>7.當看到查核頁面即上傳完成</vt:lpstr>
      <vt:lpstr>8.於查核頁面最下方，點選「檢視上傳文件」 (或至機構典藏網站上方查詢題名)→可看到上傳後的結果，請點選「編輯檔案政策」</vt:lpstr>
      <vt:lpstr>9.於數位檔案xxxx(姓名.pdf)下方的那筆政策點選「編輯」</vt:lpstr>
      <vt:lpstr>10.存取範圍(IP限制)修改為「校內IP範圍」→點選「送出」</vt:lpstr>
      <vt:lpstr>11.點選數位檔案xxxx(姓名.pdf)下方的「加入新的政策」</vt:lpstr>
      <vt:lpstr>12.設定電子檔校外開放時間，如欲在2023.1.1公開，則設定起迄日期為「2023-01-01~空白」→存取範圍IP限制選擇「--不限--」→點選「送出」。 (校外延後公開日期自申請日期起算至多5年)</vt:lpstr>
      <vt:lpstr>13.確認設定結果，其餘政策部分請勿更動 (若校內外皆要延後公開，請將國家圖書館學位論文延後公開申請書(需填妥、蓋完章的版本)掃描或拍照之電子檔案MAIL至libcat@mail.ntcu.edu.tw。)</vt:lpstr>
      <vt:lpstr>14.完成論文建檔及全文PDF檔上傳後，圖書館需要二個工作天辦理審核，審核後，將會寄發電子郵件告知審核結果 (主旨為[國立臺中教育大學]學位論文電子檔審核通知)</vt:lpstr>
      <vt:lpstr>常見問題Q&amp;A</vt:lpstr>
      <vt:lpstr>常見問題Q&amp;A</vt:lpstr>
      <vt:lpstr>常見問題Q&amp;A</vt:lpstr>
      <vt:lpstr>常見問題Q&amp;A</vt:lpstr>
      <vt:lpstr>常見問題Q&amp;A</vt:lpstr>
      <vt:lpstr>常見問題Q&amp;A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畢業快易通</dc:title>
  <dc:creator>USER</dc:creator>
  <cp:lastModifiedBy>user</cp:lastModifiedBy>
  <cp:revision>432</cp:revision>
  <cp:lastPrinted>2017-06-06T07:46:09Z</cp:lastPrinted>
  <dcterms:created xsi:type="dcterms:W3CDTF">2017-06-06T07:43:56Z</dcterms:created>
  <dcterms:modified xsi:type="dcterms:W3CDTF">2023-02-21T06:47:32Z</dcterms:modified>
</cp:coreProperties>
</file>